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65.svg" ContentType="image/svg+xml"/>
  <Override PartName="/ppt/media/image67.svg" ContentType="image/svg+xml"/>
  <Override PartName="/ppt/media/image6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4"/>
  </p:handoutMasterIdLst>
  <p:sldIdLst>
    <p:sldId id="284" r:id="rId3"/>
    <p:sldId id="365" r:id="rId4"/>
    <p:sldId id="286" r:id="rId6"/>
    <p:sldId id="283" r:id="rId7"/>
    <p:sldId id="375" r:id="rId8"/>
    <p:sldId id="417" r:id="rId9"/>
    <p:sldId id="418" r:id="rId10"/>
    <p:sldId id="419" r:id="rId11"/>
    <p:sldId id="333" r:id="rId12"/>
    <p:sldId id="407" r:id="rId13"/>
    <p:sldId id="420" r:id="rId14"/>
    <p:sldId id="288" r:id="rId15"/>
    <p:sldId id="332" r:id="rId16"/>
    <p:sldId id="409" r:id="rId17"/>
    <p:sldId id="264" r:id="rId18"/>
    <p:sldId id="372" r:id="rId19"/>
    <p:sldId id="298" r:id="rId20"/>
    <p:sldId id="366" r:id="rId21"/>
    <p:sldId id="405" r:id="rId22"/>
    <p:sldId id="406" r:id="rId23"/>
    <p:sldId id="340" r:id="rId24"/>
    <p:sldId id="368" r:id="rId25"/>
    <p:sldId id="410" r:id="rId26"/>
    <p:sldId id="411" r:id="rId27"/>
    <p:sldId id="412" r:id="rId28"/>
    <p:sldId id="413" r:id="rId29"/>
    <p:sldId id="414" r:id="rId30"/>
    <p:sldId id="416" r:id="rId31"/>
    <p:sldId id="415" r:id="rId32"/>
    <p:sldId id="40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6" userDrawn="1">
          <p15:clr>
            <a:srgbClr val="A4A3A4"/>
          </p15:clr>
        </p15:guide>
        <p15:guide id="2" pos="3992" userDrawn="1">
          <p15:clr>
            <a:srgbClr val="A4A3A4"/>
          </p15:clr>
        </p15:guide>
        <p15:guide id="3" pos="446" userDrawn="1">
          <p15:clr>
            <a:srgbClr val="A4A3A4"/>
          </p15:clr>
        </p15:guide>
        <p15:guide id="4" orient="horz" pos="412" userDrawn="1">
          <p15:clr>
            <a:srgbClr val="A4A3A4"/>
          </p15:clr>
        </p15:guide>
        <p15:guide id="5" pos="7258" userDrawn="1">
          <p15:clr>
            <a:srgbClr val="A4A3A4"/>
          </p15:clr>
        </p15:guide>
        <p15:guide id="6" orient="horz" pos="39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龚如意" initials="authorId_1164602376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1FC"/>
    <a:srgbClr val="A4DBFD"/>
    <a:srgbClr val="99B8D7"/>
    <a:srgbClr val="FED1F2"/>
    <a:srgbClr val="EAF7FF"/>
    <a:srgbClr val="D8E4F4"/>
    <a:srgbClr val="B5EDE8"/>
    <a:srgbClr val="E6E6E6"/>
    <a:srgbClr val="EAE5F5"/>
    <a:srgbClr val="DFC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89046" autoAdjust="0"/>
  </p:normalViewPr>
  <p:slideViewPr>
    <p:cSldViewPr snapToGrid="0" showGuides="1">
      <p:cViewPr>
        <p:scale>
          <a:sx n="75" d="100"/>
          <a:sy n="75" d="100"/>
        </p:scale>
        <p:origin x="3372" y="1552"/>
      </p:cViewPr>
      <p:guideLst>
        <p:guide orient="horz" pos="2316"/>
        <p:guide pos="3992"/>
        <p:guide pos="446"/>
        <p:guide orient="horz" pos="412"/>
        <p:guide pos="7258"/>
        <p:guide orient="horz" pos="39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18:24:15.520" idx="1">
    <p:pos x="10" y="10"/>
    <p:text>
缩写/术语	中文全称与含义解释
ASO	应用商店优化：通过优化关键词、图标、截图、描述等元素，提升App在应用商店内的自然排名和可见性，从而吸引更多免费用户下载。
CPA	单次获客成本：获取一位完成特定行动（如下载、注册）的用户所需花费的平均广告费用。此处指获得一次App下载的成本。
CPC	单次点击成本：广告每被用户点击一次，您需要支付的费用。
CPM	千次展示成本：广告每展示一千次，您需要支付的费用。这是衡量广告曝光成本的指标。
ROI	投资回报率：衡量广告投入产出效率的核心指标。ROI ≥ 100% 意味着广告带来的收入大于或等于广告投入，项目实现盈亏平衡或盈利。
CAC	用户获取成本：获取一位付费用户所需的总平均成本（包括营销、销售等所有相关费用）。这是衡量商业模式健康度的关键指标。
NPS	净推荐值：衡量用户忠诚度和推荐意愿的指标。范围从-100到100，NPS ≥ 25 通常表示有良好的用户口碑基础。
B2B	企业对企业：指商业模式中的交易双方，即我们的目标客户是其他企业或商业机构，而非个人消费者。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63A1-CFE6-407D-990D-B09F52942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EB891-F2A8-4AE3-BCC2-A97FA2EE0262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 rot="5400000" flipH="1">
            <a:off x="6121736" y="527933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4"/>
          <p:cNvSpPr/>
          <p:nvPr userDrawn="1"/>
        </p:nvSpPr>
        <p:spPr>
          <a:xfrm rot="5400000" flipH="1">
            <a:off x="2964411" y="-1578663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/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366439" y="620600"/>
            <a:ext cx="3765426" cy="6237401"/>
            <a:chOff x="7366439" y="620600"/>
            <a:chExt cx="3765426" cy="6237401"/>
          </a:xfrm>
        </p:grpSpPr>
        <p:sp>
          <p:nvSpPr>
            <p:cNvPr id="7" name="Freeform 6"/>
            <p:cNvSpPr/>
            <p:nvPr userDrawn="1"/>
          </p:nvSpPr>
          <p:spPr>
            <a:xfrm>
              <a:off x="7366439" y="620600"/>
              <a:ext cx="3765426" cy="6237401"/>
            </a:xfrm>
            <a:custGeom>
              <a:avLst/>
              <a:gdLst>
                <a:gd name="connsiteX0" fmla="*/ 1882713 w 3765426"/>
                <a:gd name="connsiteY0" fmla="*/ 0 h 6237401"/>
                <a:gd name="connsiteX1" fmla="*/ 3765426 w 3765426"/>
                <a:gd name="connsiteY1" fmla="*/ 1882713 h 6237401"/>
                <a:gd name="connsiteX2" fmla="*/ 3765426 w 3765426"/>
                <a:gd name="connsiteY2" fmla="*/ 6237401 h 6237401"/>
                <a:gd name="connsiteX3" fmla="*/ 0 w 3765426"/>
                <a:gd name="connsiteY3" fmla="*/ 6237401 h 6237401"/>
                <a:gd name="connsiteX4" fmla="*/ 0 w 3765426"/>
                <a:gd name="connsiteY4" fmla="*/ 1882713 h 6237401"/>
                <a:gd name="connsiteX5" fmla="*/ 1882713 w 3765426"/>
                <a:gd name="connsiteY5" fmla="*/ 0 h 623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5426" h="6237401">
                  <a:moveTo>
                    <a:pt x="1882713" y="0"/>
                  </a:moveTo>
                  <a:cubicBezTo>
                    <a:pt x="2922507" y="0"/>
                    <a:pt x="3765426" y="842919"/>
                    <a:pt x="3765426" y="1882713"/>
                  </a:cubicBezTo>
                  <a:lnTo>
                    <a:pt x="3765426" y="6237401"/>
                  </a:lnTo>
                  <a:lnTo>
                    <a:pt x="0" y="6237401"/>
                  </a:lnTo>
                  <a:lnTo>
                    <a:pt x="0" y="1882713"/>
                  </a:lnTo>
                  <a:cubicBezTo>
                    <a:pt x="0" y="842919"/>
                    <a:pt x="842919" y="0"/>
                    <a:pt x="18827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7513741" y="2018260"/>
              <a:ext cx="3470822" cy="1569660"/>
            </a:xfrm>
            <a:prstGeom prst="rect">
              <a:avLst/>
            </a:prstGeom>
            <a:noFill/>
            <a:effectLst>
              <a:outerShdw blurRad="406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1"/>
              <a:lumOff val="-82916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3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1"/>
              <a:lumOff val="-82916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4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1"/>
              <a:lumOff val="-82916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5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1"/>
              <a:lumOff val="-82916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74877" y="1238952"/>
            <a:ext cx="3142857" cy="5619048"/>
          </a:xfrm>
          <a:custGeom>
            <a:avLst/>
            <a:gdLst>
              <a:gd name="connsiteX0" fmla="*/ 0 w 3142857"/>
              <a:gd name="connsiteY0" fmla="*/ 0 h 5619048"/>
              <a:gd name="connsiteX1" fmla="*/ 3142857 w 3142857"/>
              <a:gd name="connsiteY1" fmla="*/ 0 h 5619048"/>
              <a:gd name="connsiteX2" fmla="*/ 3142857 w 3142857"/>
              <a:gd name="connsiteY2" fmla="*/ 5619048 h 5619048"/>
              <a:gd name="connsiteX3" fmla="*/ 0 w 3142857"/>
              <a:gd name="connsiteY3" fmla="*/ 5619048 h 56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857" h="5619048">
                <a:moveTo>
                  <a:pt x="0" y="0"/>
                </a:moveTo>
                <a:lnTo>
                  <a:pt x="3142857" y="0"/>
                </a:lnTo>
                <a:lnTo>
                  <a:pt x="3142857" y="5619048"/>
                </a:lnTo>
                <a:lnTo>
                  <a:pt x="0" y="5619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4935" y="1025053"/>
            <a:ext cx="4590734" cy="4590734"/>
          </a:xfrm>
          <a:custGeom>
            <a:avLst/>
            <a:gdLst>
              <a:gd name="connsiteX0" fmla="*/ 2295367 w 4590734"/>
              <a:gd name="connsiteY0" fmla="*/ 0 h 4590734"/>
              <a:gd name="connsiteX1" fmla="*/ 4590734 w 4590734"/>
              <a:gd name="connsiteY1" fmla="*/ 2295367 h 4590734"/>
              <a:gd name="connsiteX2" fmla="*/ 2295367 w 4590734"/>
              <a:gd name="connsiteY2" fmla="*/ 4590734 h 4590734"/>
              <a:gd name="connsiteX3" fmla="*/ 0 w 4590734"/>
              <a:gd name="connsiteY3" fmla="*/ 2295367 h 4590734"/>
              <a:gd name="connsiteX4" fmla="*/ 2295367 w 4590734"/>
              <a:gd name="connsiteY4" fmla="*/ 0 h 45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0734" h="4590734">
                <a:moveTo>
                  <a:pt x="2295367" y="0"/>
                </a:moveTo>
                <a:cubicBezTo>
                  <a:pt x="3563063" y="0"/>
                  <a:pt x="4590734" y="1027671"/>
                  <a:pt x="4590734" y="2295367"/>
                </a:cubicBezTo>
                <a:cubicBezTo>
                  <a:pt x="4590734" y="3563063"/>
                  <a:pt x="3563063" y="4590734"/>
                  <a:pt x="2295367" y="4590734"/>
                </a:cubicBezTo>
                <a:cubicBezTo>
                  <a:pt x="1027671" y="4590734"/>
                  <a:pt x="0" y="3563063"/>
                  <a:pt x="0" y="2295367"/>
                </a:cubicBezTo>
                <a:cubicBezTo>
                  <a:pt x="0" y="1027671"/>
                  <a:pt x="1027671" y="0"/>
                  <a:pt x="229536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85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id-ID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95135" y="781049"/>
            <a:ext cx="8096866" cy="608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083781" y="1827213"/>
            <a:ext cx="2710719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5178425"/>
            <a:ext cx="4095750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79450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49243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7" grpId="0"/>
      <p:bldP spid="11" grpId="0"/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-1"/>
            <a:ext cx="5050971" cy="69668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516348" y="0"/>
            <a:ext cx="0" cy="63398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16349" y="1775097"/>
            <a:ext cx="5827755" cy="4564743"/>
          </a:xfrm>
          <a:custGeom>
            <a:avLst/>
            <a:gdLst>
              <a:gd name="connsiteX0" fmla="*/ 0 w 5827755"/>
              <a:gd name="connsiteY0" fmla="*/ 0 h 4564743"/>
              <a:gd name="connsiteX1" fmla="*/ 3240805 w 5827755"/>
              <a:gd name="connsiteY1" fmla="*/ 0 h 4564743"/>
              <a:gd name="connsiteX2" fmla="*/ 3242852 w 5827755"/>
              <a:gd name="connsiteY2" fmla="*/ 0 h 4564743"/>
              <a:gd name="connsiteX3" fmla="*/ 4533256 w 5827755"/>
              <a:gd name="connsiteY3" fmla="*/ 0 h 4564743"/>
              <a:gd name="connsiteX4" fmla="*/ 4535304 w 5827755"/>
              <a:gd name="connsiteY4" fmla="*/ 0 h 4564743"/>
              <a:gd name="connsiteX5" fmla="*/ 5827755 w 5827755"/>
              <a:gd name="connsiteY5" fmla="*/ 0 h 4564743"/>
              <a:gd name="connsiteX6" fmla="*/ 5827755 w 5827755"/>
              <a:gd name="connsiteY6" fmla="*/ 1262743 h 4564743"/>
              <a:gd name="connsiteX7" fmla="*/ 4535304 w 5827755"/>
              <a:gd name="connsiteY7" fmla="*/ 1262743 h 4564743"/>
              <a:gd name="connsiteX8" fmla="*/ 4534621 w 5827755"/>
              <a:gd name="connsiteY8" fmla="*/ 1262743 h 4564743"/>
              <a:gd name="connsiteX9" fmla="*/ 4534621 w 5827755"/>
              <a:gd name="connsiteY9" fmla="*/ 4564743 h 4564743"/>
              <a:gd name="connsiteX10" fmla="*/ 3242852 w 5827755"/>
              <a:gd name="connsiteY10" fmla="*/ 4564743 h 4564743"/>
              <a:gd name="connsiteX11" fmla="*/ 2830137 w 5827755"/>
              <a:gd name="connsiteY11" fmla="*/ 4564743 h 4564743"/>
              <a:gd name="connsiteX12" fmla="*/ 0 w 5827755"/>
              <a:gd name="connsiteY12" fmla="*/ 4564743 h 45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7755" h="4564743">
                <a:moveTo>
                  <a:pt x="0" y="0"/>
                </a:moveTo>
                <a:lnTo>
                  <a:pt x="3240805" y="0"/>
                </a:lnTo>
                <a:lnTo>
                  <a:pt x="3242852" y="0"/>
                </a:lnTo>
                <a:lnTo>
                  <a:pt x="4533256" y="0"/>
                </a:lnTo>
                <a:lnTo>
                  <a:pt x="4535304" y="0"/>
                </a:lnTo>
                <a:lnTo>
                  <a:pt x="5827755" y="0"/>
                </a:lnTo>
                <a:lnTo>
                  <a:pt x="5827755" y="1262743"/>
                </a:lnTo>
                <a:lnTo>
                  <a:pt x="4535304" y="1262743"/>
                </a:lnTo>
                <a:lnTo>
                  <a:pt x="4534621" y="1262743"/>
                </a:lnTo>
                <a:lnTo>
                  <a:pt x="4534621" y="4564743"/>
                </a:lnTo>
                <a:lnTo>
                  <a:pt x="3242852" y="4564743"/>
                </a:lnTo>
                <a:lnTo>
                  <a:pt x="2830137" y="4564743"/>
                </a:lnTo>
                <a:lnTo>
                  <a:pt x="0" y="4564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1"/>
              <a:lumOff val="-82916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4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1"/>
              <a:lumOff val="-82916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5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1"/>
              <a:lumOff val="-82916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6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1"/>
              <a:lumOff val="-82916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52832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12869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738559" y="2111471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381423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7739063" y="6715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6267451" y="2624136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7739063" y="45958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00799" y="657226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367961" y="2581275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419848" y="4548188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492817" y="431800"/>
            <a:ext cx="9206367" cy="8636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 i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9547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14950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3442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812" y="638970"/>
            <a:ext cx="2428406" cy="5443310"/>
          </a:xfrm>
          <a:prstGeom prst="rect">
            <a:avLst/>
          </a:prstGeom>
        </p:spPr>
      </p:pic>
      <p:sp>
        <p:nvSpPr>
          <p:cNvPr id="11" name="Oval 10"/>
          <p:cNvSpPr/>
          <p:nvPr userDrawn="1"/>
        </p:nvSpPr>
        <p:spPr>
          <a:xfrm>
            <a:off x="3287530" y="591003"/>
            <a:ext cx="5616939" cy="560977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500756" y="4640875"/>
            <a:ext cx="1467590" cy="1464650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74" y="611186"/>
            <a:ext cx="3071026" cy="58293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94716" y="878681"/>
            <a:ext cx="2438400" cy="5322094"/>
          </a:xfrm>
          <a:prstGeom prst="roundRect">
            <a:avLst>
              <a:gd name="adj" fmla="val 9715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72880" y="4684713"/>
            <a:ext cx="784225" cy="782604"/>
          </a:xfrm>
          <a:custGeom>
            <a:avLst/>
            <a:gdLst>
              <a:gd name="connsiteX0" fmla="*/ 391775 w 784225"/>
              <a:gd name="connsiteY0" fmla="*/ 0 h 782604"/>
              <a:gd name="connsiteX1" fmla="*/ 392451 w 784225"/>
              <a:gd name="connsiteY1" fmla="*/ 0 h 782604"/>
              <a:gd name="connsiteX2" fmla="*/ 471137 w 784225"/>
              <a:gd name="connsiteY2" fmla="*/ 7916 h 782604"/>
              <a:gd name="connsiteX3" fmla="*/ 784225 w 784225"/>
              <a:gd name="connsiteY3" fmla="*/ 391285 h 782604"/>
              <a:gd name="connsiteX4" fmla="*/ 392113 w 784225"/>
              <a:gd name="connsiteY4" fmla="*/ 782604 h 782604"/>
              <a:gd name="connsiteX5" fmla="*/ 0 w 784225"/>
              <a:gd name="connsiteY5" fmla="*/ 391285 h 782604"/>
              <a:gd name="connsiteX6" fmla="*/ 313088 w 784225"/>
              <a:gd name="connsiteY6" fmla="*/ 7916 h 78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225" h="782604">
                <a:moveTo>
                  <a:pt x="391775" y="0"/>
                </a:moveTo>
                <a:lnTo>
                  <a:pt x="392451" y="0"/>
                </a:lnTo>
                <a:lnTo>
                  <a:pt x="471137" y="7916"/>
                </a:lnTo>
                <a:cubicBezTo>
                  <a:pt x="649816" y="44406"/>
                  <a:pt x="784225" y="202181"/>
                  <a:pt x="784225" y="391285"/>
                </a:cubicBezTo>
                <a:cubicBezTo>
                  <a:pt x="784225" y="607405"/>
                  <a:pt x="608670" y="782604"/>
                  <a:pt x="392113" y="782604"/>
                </a:cubicBezTo>
                <a:cubicBezTo>
                  <a:pt x="175555" y="782604"/>
                  <a:pt x="0" y="607405"/>
                  <a:pt x="0" y="391285"/>
                </a:cubicBezTo>
                <a:cubicBezTo>
                  <a:pt x="0" y="202181"/>
                  <a:pt x="134409" y="44406"/>
                  <a:pt x="313088" y="7916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394340" y="4684679"/>
            <a:ext cx="785812" cy="782638"/>
          </a:xfrm>
          <a:custGeom>
            <a:avLst/>
            <a:gdLst>
              <a:gd name="connsiteX0" fmla="*/ 392906 w 785812"/>
              <a:gd name="connsiteY0" fmla="*/ 0 h 782638"/>
              <a:gd name="connsiteX1" fmla="*/ 785812 w 785812"/>
              <a:gd name="connsiteY1" fmla="*/ 391319 h 782638"/>
              <a:gd name="connsiteX2" fmla="*/ 392906 w 785812"/>
              <a:gd name="connsiteY2" fmla="*/ 782638 h 782638"/>
              <a:gd name="connsiteX3" fmla="*/ 0 w 785812"/>
              <a:gd name="connsiteY3" fmla="*/ 391319 h 782638"/>
              <a:gd name="connsiteX4" fmla="*/ 392906 w 785812"/>
              <a:gd name="connsiteY4" fmla="*/ 0 h 7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" h="782638">
                <a:moveTo>
                  <a:pt x="392906" y="0"/>
                </a:moveTo>
                <a:cubicBezTo>
                  <a:pt x="609902" y="0"/>
                  <a:pt x="785812" y="175200"/>
                  <a:pt x="785812" y="391319"/>
                </a:cubicBezTo>
                <a:cubicBezTo>
                  <a:pt x="785812" y="607439"/>
                  <a:pt x="609902" y="782638"/>
                  <a:pt x="392906" y="782638"/>
                </a:cubicBezTo>
                <a:cubicBezTo>
                  <a:pt x="175910" y="782638"/>
                  <a:pt x="0" y="607439"/>
                  <a:pt x="0" y="391319"/>
                </a:cubicBezTo>
                <a:cubicBezTo>
                  <a:pt x="0" y="175200"/>
                  <a:pt x="175910" y="0"/>
                  <a:pt x="392906" y="0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029561" y="-1"/>
            <a:ext cx="9162439" cy="6858002"/>
            <a:chOff x="3029561" y="-1"/>
            <a:chExt cx="9162439" cy="6858002"/>
          </a:xfrm>
        </p:grpSpPr>
        <p:grpSp>
          <p:nvGrpSpPr>
            <p:cNvPr id="9" name="Group 8"/>
            <p:cNvGrpSpPr/>
            <p:nvPr/>
          </p:nvGrpSpPr>
          <p:grpSpPr>
            <a:xfrm>
              <a:off x="3029561" y="-1"/>
              <a:ext cx="9162439" cy="6858002"/>
              <a:chOff x="2837008" y="-1"/>
              <a:chExt cx="9162439" cy="6858002"/>
            </a:xfrm>
            <a:gradFill>
              <a:gsLst>
                <a:gs pos="200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</p:grpSpPr>
          <p:sp>
            <p:nvSpPr>
              <p:cNvPr id="11" name="Freeform: Shape 10"/>
              <p:cNvSpPr/>
              <p:nvPr/>
            </p:nvSpPr>
            <p:spPr>
              <a:xfrm>
                <a:off x="2837008" y="1"/>
                <a:ext cx="1825450" cy="6857999"/>
              </a:xfrm>
              <a:custGeom>
                <a:avLst/>
                <a:gdLst>
                  <a:gd name="connsiteX0" fmla="*/ 936171 w 2920721"/>
                  <a:gd name="connsiteY0" fmla="*/ 0 h 10972800"/>
                  <a:gd name="connsiteX1" fmla="*/ 2920721 w 2920721"/>
                  <a:gd name="connsiteY1" fmla="*/ 0 h 10972800"/>
                  <a:gd name="connsiteX2" fmla="*/ 2920721 w 2920721"/>
                  <a:gd name="connsiteY2" fmla="*/ 10972800 h 10972800"/>
                  <a:gd name="connsiteX3" fmla="*/ 936171 w 2920721"/>
                  <a:gd name="connsiteY3" fmla="*/ 10972800 h 10972800"/>
                  <a:gd name="connsiteX4" fmla="*/ 936171 w 2920721"/>
                  <a:gd name="connsiteY4" fmla="*/ 7508469 h 10972800"/>
                  <a:gd name="connsiteX5" fmla="*/ 920806 w 2920721"/>
                  <a:gd name="connsiteY5" fmla="*/ 7438572 h 10972800"/>
                  <a:gd name="connsiteX6" fmla="*/ 820201 w 2920721"/>
                  <a:gd name="connsiteY6" fmla="*/ 7129627 h 10972800"/>
                  <a:gd name="connsiteX7" fmla="*/ 132864 w 2920721"/>
                  <a:gd name="connsiteY7" fmla="*/ 6025054 h 10972800"/>
                  <a:gd name="connsiteX8" fmla="*/ 5252 w 2920721"/>
                  <a:gd name="connsiteY8" fmla="*/ 5578817 h 10972800"/>
                  <a:gd name="connsiteX9" fmla="*/ 2915 w 2920721"/>
                  <a:gd name="connsiteY9" fmla="*/ 5535823 h 10972800"/>
                  <a:gd name="connsiteX10" fmla="*/ 2838 w 2920721"/>
                  <a:gd name="connsiteY10" fmla="*/ 5535348 h 10972800"/>
                  <a:gd name="connsiteX11" fmla="*/ 0 w 2920721"/>
                  <a:gd name="connsiteY11" fmla="*/ 5490629 h 10972800"/>
                  <a:gd name="connsiteX12" fmla="*/ 230 w 2920721"/>
                  <a:gd name="connsiteY12" fmla="*/ 5486400 h 10972800"/>
                  <a:gd name="connsiteX13" fmla="*/ 0 w 2920721"/>
                  <a:gd name="connsiteY13" fmla="*/ 5482171 h 10972800"/>
                  <a:gd name="connsiteX14" fmla="*/ 2838 w 2920721"/>
                  <a:gd name="connsiteY14" fmla="*/ 5437452 h 10972800"/>
                  <a:gd name="connsiteX15" fmla="*/ 2915 w 2920721"/>
                  <a:gd name="connsiteY15" fmla="*/ 5436977 h 10972800"/>
                  <a:gd name="connsiteX16" fmla="*/ 5252 w 2920721"/>
                  <a:gd name="connsiteY16" fmla="*/ 5393983 h 10972800"/>
                  <a:gd name="connsiteX17" fmla="*/ 132864 w 2920721"/>
                  <a:gd name="connsiteY17" fmla="*/ 4947746 h 10972800"/>
                  <a:gd name="connsiteX18" fmla="*/ 820201 w 2920721"/>
                  <a:gd name="connsiteY18" fmla="*/ 3843173 h 10972800"/>
                  <a:gd name="connsiteX19" fmla="*/ 920806 w 2920721"/>
                  <a:gd name="connsiteY19" fmla="*/ 3534227 h 10972800"/>
                  <a:gd name="connsiteX20" fmla="*/ 936171 w 2920721"/>
                  <a:gd name="connsiteY20" fmla="*/ 3464330 h 1097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0721" h="10972800">
                    <a:moveTo>
                      <a:pt x="936171" y="0"/>
                    </a:moveTo>
                    <a:lnTo>
                      <a:pt x="2920721" y="0"/>
                    </a:lnTo>
                    <a:lnTo>
                      <a:pt x="2920721" y="10972800"/>
                    </a:lnTo>
                    <a:lnTo>
                      <a:pt x="936171" y="10972800"/>
                    </a:lnTo>
                    <a:lnTo>
                      <a:pt x="936171" y="7508469"/>
                    </a:lnTo>
                    <a:lnTo>
                      <a:pt x="920806" y="7438572"/>
                    </a:lnTo>
                    <a:cubicBezTo>
                      <a:pt x="892536" y="7321346"/>
                      <a:pt x="859369" y="7209753"/>
                      <a:pt x="820201" y="7129627"/>
                    </a:cubicBezTo>
                    <a:cubicBezTo>
                      <a:pt x="663529" y="6809123"/>
                      <a:pt x="255843" y="6336686"/>
                      <a:pt x="132864" y="6025054"/>
                    </a:cubicBezTo>
                    <a:cubicBezTo>
                      <a:pt x="71374" y="5869238"/>
                      <a:pt x="21255" y="5713423"/>
                      <a:pt x="5252" y="5578817"/>
                    </a:cubicBezTo>
                    <a:lnTo>
                      <a:pt x="2915" y="5535823"/>
                    </a:lnTo>
                    <a:lnTo>
                      <a:pt x="2838" y="5535348"/>
                    </a:lnTo>
                    <a:cubicBezTo>
                      <a:pt x="1241" y="5520884"/>
                      <a:pt x="310" y="5505963"/>
                      <a:pt x="0" y="5490629"/>
                    </a:cubicBezTo>
                    <a:lnTo>
                      <a:pt x="230" y="5486400"/>
                    </a:lnTo>
                    <a:lnTo>
                      <a:pt x="0" y="5482171"/>
                    </a:lnTo>
                    <a:cubicBezTo>
                      <a:pt x="310" y="5466836"/>
                      <a:pt x="1241" y="5451916"/>
                      <a:pt x="2838" y="5437452"/>
                    </a:cubicBezTo>
                    <a:lnTo>
                      <a:pt x="2915" y="5436977"/>
                    </a:lnTo>
                    <a:lnTo>
                      <a:pt x="5252" y="5393983"/>
                    </a:lnTo>
                    <a:cubicBezTo>
                      <a:pt x="21255" y="5259377"/>
                      <a:pt x="71374" y="5103561"/>
                      <a:pt x="132864" y="4947746"/>
                    </a:cubicBezTo>
                    <a:cubicBezTo>
                      <a:pt x="255843" y="4636114"/>
                      <a:pt x="663528" y="4163677"/>
                      <a:pt x="820201" y="3843173"/>
                    </a:cubicBezTo>
                    <a:cubicBezTo>
                      <a:pt x="859369" y="3763047"/>
                      <a:pt x="892536" y="3651453"/>
                      <a:pt x="920806" y="3534227"/>
                    </a:cubicBezTo>
                    <a:lnTo>
                      <a:pt x="936171" y="34643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510116" y="-1"/>
                <a:ext cx="8489331" cy="6858002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Freeform 46"/>
            <p:cNvSpPr/>
            <p:nvPr/>
          </p:nvSpPr>
          <p:spPr bwMode="auto">
            <a:xfrm>
              <a:off x="3268528" y="3126115"/>
              <a:ext cx="273709" cy="60577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90201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25317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60433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8" name="Freeform: Shape 7"/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704020202020204" pitchFamily="34" charset="0"/>
                <a:cs typeface="Liberation Sans" panose="020B0704020202020204" pitchFamily="34" charset="0"/>
              </a:rPr>
            </a:fld>
            <a:endParaRPr lang="id-ID" sz="1200" i="0" dirty="0">
              <a:solidFill>
                <a:schemeClr val="bg1"/>
              </a:solidFill>
              <a:ea typeface="Liberation Sans" panose="020B0704020202020204" pitchFamily="34" charset="0"/>
              <a:cs typeface="Liberation Sans" panose="020B07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  <a:endParaRPr lang="en-US" sz="105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: Rounded Corners 12"/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svg"/><Relationship Id="rId8" Type="http://schemas.openxmlformats.org/officeDocument/2006/relationships/image" Target="../media/image48.png"/><Relationship Id="rId7" Type="http://schemas.openxmlformats.org/officeDocument/2006/relationships/image" Target="../media/image47.svg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53.jpeg"/><Relationship Id="rId12" Type="http://schemas.openxmlformats.org/officeDocument/2006/relationships/image" Target="../media/image52.png"/><Relationship Id="rId11" Type="http://schemas.openxmlformats.org/officeDocument/2006/relationships/image" Target="../media/image51.svg"/><Relationship Id="rId10" Type="http://schemas.openxmlformats.org/officeDocument/2006/relationships/image" Target="../media/image50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tags" Target="../tags/tag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62.jpe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9.svg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tags" Target="../tags/tag23.xml"/><Relationship Id="rId3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7.jpeg"/><Relationship Id="rId1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3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image" Target="../media/image16.png"/><Relationship Id="rId14" Type="http://schemas.openxmlformats.org/officeDocument/2006/relationships/tags" Target="../tags/tag20.xml"/><Relationship Id="rId13" Type="http://schemas.openxmlformats.org/officeDocument/2006/relationships/image" Target="../media/image15.png"/><Relationship Id="rId12" Type="http://schemas.openxmlformats.org/officeDocument/2006/relationships/tags" Target="../tags/tag19.xml"/><Relationship Id="rId11" Type="http://schemas.openxmlformats.org/officeDocument/2006/relationships/image" Target="../media/image14.png"/><Relationship Id="rId10" Type="http://schemas.openxmlformats.org/officeDocument/2006/relationships/tags" Target="../tags/tag18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79.wdp"/><Relationship Id="rId1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652145" y="3690800"/>
            <a:ext cx="6754238" cy="3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spc="-300" dirty="0">
                <a:solidFill>
                  <a:schemeClr val="bg1"/>
                </a:solidFill>
                <a:cs typeface="+mn-ea"/>
                <a:sym typeface="+mn-lt"/>
              </a:rPr>
              <a:t>MOBILE 3D MODELING  TOOL</a:t>
            </a:r>
            <a:endParaRPr lang="en-US" altLang="zh-CN" sz="1400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1500" b="1" spc="-300">
                    <a:solidFill>
                      <a:schemeClr val="bg1"/>
                    </a:solidFill>
                    <a:effectLst>
                      <a:innerShdw blurRad="63500" dist="50800" dir="15600000">
                        <a:schemeClr val="accent5">
                          <a:alpha val="23000"/>
                        </a:schemeClr>
                      </a:inn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dirty="0">
                  <a:latin typeface="+mn-lt"/>
                  <a:ea typeface="+mn-ea"/>
                  <a:sym typeface="+mn-lt"/>
                </a:endParaRPr>
              </a:p>
            </p:txBody>
          </p:sp>
        </mc:Choice>
        <mc:Fallback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blipFill rotWithShape="1">
                <a:blip r:embed="rId2"/>
                <a:stretch>
                  <a:fillRect l="-4" t="-9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8" name="文本框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106255" y="5805190"/>
            <a:ext cx="84348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spc="-300" dirty="0">
                <a:solidFill>
                  <a:schemeClr val="bg1"/>
                </a:solidFill>
                <a:cs typeface="+mn-ea"/>
                <a:sym typeface="+mn-lt"/>
              </a:rPr>
              <a:t>彭云轩、李迪聪、龚如意</a:t>
            </a:r>
            <a:endParaRPr lang="zh-CN" altLang="en-US" sz="20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" y="2286000"/>
            <a:ext cx="5429250" cy="4191000"/>
          </a:xfrm>
          <a:prstGeom prst="rect">
            <a:avLst/>
          </a:prstGeom>
        </p:spPr>
      </p:pic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096000" y="2339340"/>
            <a:ext cx="5942330" cy="42462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用户群体分布（基于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TAM 1.896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亿）：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摄影爱好者：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1.58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亿（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83.3%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基数最大，长尾市场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内容创作者：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2,000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10.6%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增长最快，付费意愿强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电商卖家：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500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2.6%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客单价最高，商业价值大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专业用户：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660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3.5%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精度要求高，忠诚度高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9670" y="2583815"/>
            <a:ext cx="5942330" cy="38309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试用期流失（未付费）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觉得不需要（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解决：优化营销，明确应用场景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价格太贵（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解决：推出更低价格档位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操作太复杂（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解决：简化流程，优化新手教程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手机性能不足（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10%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解决：优化算法，降低配置要求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6%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" y="3060700"/>
            <a:ext cx="6277610" cy="2331720"/>
          </a:xfrm>
          <a:prstGeom prst="rect">
            <a:avLst/>
          </a:prstGeom>
        </p:spPr>
      </p:pic>
      <p:sp>
        <p:nvSpPr>
          <p:cNvPr id="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9670" y="2583815"/>
            <a:ext cx="5942330" cy="38309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付费后流失（取消订阅）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使用频次低于预期（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解决：提供更多应用场景建议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找到更便宜替代品（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解决：增加差异化功能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精度不满足需求（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解决：提升算法，推出超高精度模式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功能更新慢（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解决：加快迭代速度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9%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1249382" y="4153646"/>
            <a:ext cx="716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230339" y="481574"/>
            <a:ext cx="312969" cy="366923"/>
            <a:chOff x="6878807" y="358926"/>
            <a:chExt cx="629993" cy="738602"/>
          </a:xfrm>
        </p:grpSpPr>
        <p:sp>
          <p:nvSpPr>
            <p:cNvPr id="28" name="椭圆 27"/>
            <p:cNvSpPr/>
            <p:nvPr/>
          </p:nvSpPr>
          <p:spPr>
            <a:xfrm>
              <a:off x="7276678" y="865405"/>
              <a:ext cx="232122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0" name="直接箭头连接符 29"/>
            <p:cNvCxnSpPr>
              <a:stCxn id="29" idx="5"/>
              <a:endCxn id="28" idx="1"/>
            </p:cNvCxnSpPr>
            <p:nvPr/>
          </p:nvCxnSpPr>
          <p:spPr>
            <a:xfrm>
              <a:off x="7076936" y="557056"/>
              <a:ext cx="233734" cy="342343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" name="组合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6200000">
            <a:off x="11326585" y="5710799"/>
            <a:ext cx="408219" cy="538373"/>
            <a:chOff x="6878807" y="358926"/>
            <a:chExt cx="821728" cy="1083724"/>
          </a:xfrm>
        </p:grpSpPr>
        <p:sp>
          <p:nvSpPr>
            <p:cNvPr id="34" name="椭圆 33"/>
            <p:cNvSpPr/>
            <p:nvPr/>
          </p:nvSpPr>
          <p:spPr>
            <a:xfrm>
              <a:off x="7468412" y="1210527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6" name="直接箭头连接符 35"/>
            <p:cNvCxnSpPr>
              <a:stCxn id="35" idx="5"/>
              <a:endCxn id="34" idx="1"/>
            </p:cNvCxnSpPr>
            <p:nvPr/>
          </p:nvCxnSpPr>
          <p:spPr>
            <a:xfrm>
              <a:off x="7076936" y="557056"/>
              <a:ext cx="425469" cy="687465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7" name="图片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795" y="-1968098"/>
            <a:ext cx="4851401" cy="4851401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395" y="-1815698"/>
            <a:ext cx="4851401" cy="485140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8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207855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三个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维度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75160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四个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步骤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4" name="TextBox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021965" y="281940"/>
            <a:ext cx="6304280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III </a:t>
            </a:r>
            <a:r>
              <a:rPr lang="zh-CN" altLang="en-US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竞品</a:t>
            </a:r>
            <a:r>
              <a:rPr lang="zh-CN" altLang="id-ID" sz="8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分析</a:t>
            </a:r>
            <a:endParaRPr lang="zh-CN" altLang="id-ID" sz="8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190500" dist="355600" sx="102000" sy="102000" algn="ctr" rotWithShape="0">
                  <a:schemeClr val="accent3">
                    <a:alpha val="40000"/>
                  </a:schemeClr>
                </a:outerShdw>
              </a:effectLst>
              <a:latin typeface="+mn-lt"/>
              <a:ea typeface="+mn-ea"/>
              <a:sym typeface="+mn-lt"/>
            </a:endParaRPr>
          </a:p>
        </p:txBody>
      </p:sp>
      <p:sp>
        <p:nvSpPr>
          <p:cNvPr id="15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0" y="3184525"/>
            <a:ext cx="12157075" cy="1014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竞品筛选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深度体验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对比分析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4" grpId="0"/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2432685"/>
            <a:ext cx="6932295" cy="2880360"/>
          </a:xfrm>
          <a:prstGeom prst="rect">
            <a:avLst/>
          </a:prstGeom>
        </p:spPr>
      </p:pic>
      <p:sp>
        <p:nvSpPr>
          <p:cNvPr id="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112000" y="2205355"/>
            <a:ext cx="496125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筛选结果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Polycam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行业标杆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KIRI Engine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技术领先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Scaniverse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易用性强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 Qlone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老牌产品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5. 3D Scanner App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性价比高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690995" y="2636520"/>
            <a:ext cx="49612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评分结果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Polycam </a:t>
            </a:r>
            <a:r>
              <a:rPr 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4.6/5.0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KIRI Engine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4.4/5.0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Scaniverse </a:t>
            </a:r>
            <a:r>
              <a:rPr 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4.7/5.0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034540"/>
            <a:ext cx="10970260" cy="4583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1325880"/>
            <a:ext cx="6047740" cy="5292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230" y="793750"/>
            <a:ext cx="6233795" cy="56356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1443355"/>
            <a:ext cx="11125200" cy="4591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1100455"/>
            <a:ext cx="5742940" cy="5067935"/>
          </a:xfrm>
          <a:prstGeom prst="rect">
            <a:avLst/>
          </a:prstGeom>
        </p:spPr>
      </p:pic>
      <p:sp>
        <p:nvSpPr>
          <p:cNvPr id="7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673850" y="2616200"/>
            <a:ext cx="49612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价格优势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性价比杀手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本地化优势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更懂中国市场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功能平衡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不过度也不简陋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70" y="982980"/>
            <a:ext cx="6220460" cy="5511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/>
          <a:stretch>
            <a:fillRect/>
          </a:stretch>
        </p:blipFill>
        <p:spPr>
          <a:xfrm rot="5400000">
            <a:off x="2667000" y="-2667000"/>
            <a:ext cx="6858002" cy="12192002"/>
          </a:xfrm>
          <a:prstGeom prst="rect">
            <a:avLst/>
          </a:prstGeom>
        </p:spPr>
      </p:pic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6" name="文本框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应用介绍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</a:t>
            </a:r>
            <a:endParaRPr lang="en-US" altLang="zh-CN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TWO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752785" y="-24901"/>
            <a:ext cx="10439215" cy="5855701"/>
            <a:chOff x="1752785" y="-1"/>
            <a:chExt cx="10439215" cy="5855701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2" name="Rectangle: Top Corners Rounded 1"/>
            <p:cNvSpPr/>
            <p:nvPr/>
          </p:nvSpPr>
          <p:spPr>
            <a:xfrm rot="16200000">
              <a:off x="5397093" y="-939208"/>
              <a:ext cx="3150600" cy="10439215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98468" y="-1"/>
              <a:ext cx="293531" cy="5855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0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947163" y="702539"/>
            <a:ext cx="6220536" cy="72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3600" b="1" spc="-15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10800000" scaled="0"/>
                </a:gra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一句话概括</a:t>
            </a:r>
            <a:endParaRPr lang="id-ID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Rectangle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ChangeArrowheads="1"/>
          </p:cNvSpPr>
          <p:nvPr/>
        </p:nvSpPr>
        <p:spPr bwMode="auto">
          <a:xfrm>
            <a:off x="2348007" y="3785773"/>
            <a:ext cx="87772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让 </a:t>
            </a:r>
            <a:r>
              <a:rPr lang="en-US" altLang="zh-CN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3D </a:t>
            </a:r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建模变得触手可得</a:t>
            </a:r>
            <a:endParaRPr lang="zh-CN" altLang="en-US" sz="60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latin typeface="+mn-lt"/>
              <a:cs typeface="+mn-ea"/>
            </a:endParaRPr>
          </a:p>
        </p:txBody>
      </p:sp>
      <p:pic>
        <p:nvPicPr>
          <p:cNvPr id="30" name="图片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30424" r="23902" b="30731"/>
          <a:stretch>
            <a:fillRect/>
          </a:stretch>
        </p:blipFill>
        <p:spPr>
          <a:xfrm rot="20356651">
            <a:off x="9518260" y="-587080"/>
            <a:ext cx="2247918" cy="1846028"/>
          </a:xfrm>
          <a:custGeom>
            <a:avLst/>
            <a:gdLst>
              <a:gd name="connsiteX0" fmla="*/ 4308693 w 4308693"/>
              <a:gd name="connsiteY0" fmla="*/ 0 h 3538369"/>
              <a:gd name="connsiteX1" fmla="*/ 4308693 w 4308693"/>
              <a:gd name="connsiteY1" fmla="*/ 2854625 h 3538369"/>
              <a:gd name="connsiteX2" fmla="*/ 4282093 w 4308693"/>
              <a:gd name="connsiteY2" fmla="*/ 2849026 h 3538369"/>
              <a:gd name="connsiteX3" fmla="*/ 4159083 w 4308693"/>
              <a:gd name="connsiteY3" fmla="*/ 2831124 h 3538369"/>
              <a:gd name="connsiteX4" fmla="*/ 2866678 w 4308693"/>
              <a:gd name="connsiteY4" fmla="*/ 3440913 h 3538369"/>
              <a:gd name="connsiteX5" fmla="*/ 2864221 w 4308693"/>
              <a:gd name="connsiteY5" fmla="*/ 3518014 h 3538369"/>
              <a:gd name="connsiteX6" fmla="*/ 2866852 w 4308693"/>
              <a:gd name="connsiteY6" fmla="*/ 3538369 h 3538369"/>
              <a:gd name="connsiteX7" fmla="*/ 0 w 4308693"/>
              <a:gd name="connsiteY7" fmla="*/ 3538369 h 3538369"/>
              <a:gd name="connsiteX8" fmla="*/ 0 w 4308693"/>
              <a:gd name="connsiteY8" fmla="*/ 0 h 353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8693" h="3538369">
                <a:moveTo>
                  <a:pt x="4308693" y="0"/>
                </a:moveTo>
                <a:lnTo>
                  <a:pt x="4308693" y="2854625"/>
                </a:lnTo>
                <a:lnTo>
                  <a:pt x="4282093" y="2849026"/>
                </a:lnTo>
                <a:cubicBezTo>
                  <a:pt x="4241794" y="2841858"/>
                  <a:pt x="4200760" y="2835866"/>
                  <a:pt x="4159083" y="2831124"/>
                </a:cubicBezTo>
                <a:cubicBezTo>
                  <a:pt x="3492253" y="2755259"/>
                  <a:pt x="2913624" y="3028270"/>
                  <a:pt x="2866678" y="3440913"/>
                </a:cubicBezTo>
                <a:cubicBezTo>
                  <a:pt x="2863744" y="3466703"/>
                  <a:pt x="2862956" y="3492428"/>
                  <a:pt x="2864221" y="3518014"/>
                </a:cubicBezTo>
                <a:lnTo>
                  <a:pt x="2866852" y="3538369"/>
                </a:lnTo>
                <a:lnTo>
                  <a:pt x="0" y="35383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7" t="62631" r="2213" b="-1754"/>
          <a:stretch>
            <a:fillRect/>
          </a:stretch>
        </p:blipFill>
        <p:spPr>
          <a:xfrm rot="15641619">
            <a:off x="2272393" y="2069698"/>
            <a:ext cx="1365549" cy="1117319"/>
          </a:xfrm>
          <a:prstGeom prst="rect">
            <a:avLst/>
          </a:prstGeom>
        </p:spPr>
      </p:pic>
      <p:pic>
        <p:nvPicPr>
          <p:cNvPr id="32" name="图片 3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9" b="75758"/>
          <a:stretch>
            <a:fillRect/>
          </a:stretch>
        </p:blipFill>
        <p:spPr>
          <a:xfrm rot="3614480">
            <a:off x="8974279" y="3954935"/>
            <a:ext cx="3611809" cy="2078182"/>
          </a:xfrm>
          <a:prstGeom prst="rect">
            <a:avLst/>
          </a:prstGeom>
          <a:effectLst>
            <a:outerShdw blurRad="863600" dist="38100" dir="2700000" algn="tl" rotWithShape="0">
              <a:schemeClr val="accent5">
                <a:alpha val="22000"/>
              </a:schemeClr>
            </a:outerShdw>
          </a:effectLst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447" y="350593"/>
            <a:ext cx="57793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视频采集与上传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用户可以使用手机摄像头对物体进行环绕拍摄，应用会自动检测是否满足环绕一周，确保视频素材满足</a:t>
            </a:r>
            <a:r>
              <a:rPr lang="en-US" altLang="zh-CN" dirty="0"/>
              <a:t>3D</a:t>
            </a:r>
            <a:r>
              <a:rPr lang="zh-CN" altLang="en-US" dirty="0"/>
              <a:t>重建的要求。拍摄完成后，视频可一键上传至云端处理平台。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同时也支持从相册上传视频。</a:t>
            </a:r>
            <a:endParaRPr lang="zh-CN" altLang="en-US" dirty="0">
              <a:effectLst/>
            </a:endParaRPr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07" y="-229919"/>
            <a:ext cx="2699906" cy="2699906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469" y="5160755"/>
            <a:ext cx="853563" cy="853563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3673" y="3289164"/>
            <a:ext cx="1094476" cy="109447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1577" y="5019332"/>
            <a:ext cx="1838668" cy="1838668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9390" y="4733748"/>
            <a:ext cx="1431309" cy="143130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87414">
            <a:off x="4191324" y="4282027"/>
            <a:ext cx="1742732" cy="73742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96412">
            <a:off x="1388372" y="3976816"/>
            <a:ext cx="1742732" cy="737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rcRect t="5741" b="7077"/>
          <a:stretch>
            <a:fillRect/>
          </a:stretch>
        </p:blipFill>
        <p:spPr>
          <a:xfrm>
            <a:off x="7943853" y="1544271"/>
            <a:ext cx="2517436" cy="5195568"/>
          </a:xfrm>
          <a:prstGeom prst="roundRect">
            <a:avLst/>
          </a:prstGeom>
        </p:spPr>
      </p:pic>
      <p:pic>
        <p:nvPicPr>
          <p:cNvPr id="11" name="图片 10" descr="卡通人物&#10;&#10;AI 生成的内容可能不正确。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18" y="1613647"/>
            <a:ext cx="2326341" cy="4982135"/>
          </a:xfrm>
          <a:prstGeom prst="roundRect">
            <a:avLst>
              <a:gd name="adj" fmla="val 12402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云端视频重建与</a:t>
            </a:r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服务器会自动将用户上传的视频进行抽帧、相机位姿估计与稀疏</a:t>
            </a:r>
            <a:r>
              <a:rPr lang="en-US" altLang="zh-CN" dirty="0"/>
              <a:t>/</a:t>
            </a:r>
            <a:r>
              <a:rPr lang="zh-CN" altLang="en-US" dirty="0"/>
              <a:t>稠密重建，自动生成物体的</a:t>
            </a:r>
            <a:r>
              <a:rPr lang="en-US" altLang="zh-CN" dirty="0"/>
              <a:t>3D</a:t>
            </a:r>
            <a:r>
              <a:rPr lang="zh-CN" altLang="en-US" dirty="0"/>
              <a:t>点云与网格模型。</a:t>
            </a:r>
            <a:endParaRPr lang="zh-CN" altLang="en-US" dirty="0"/>
          </a:p>
        </p:txBody>
      </p:sp>
      <p:pic>
        <p:nvPicPr>
          <p:cNvPr id="7" name="图片 6" descr="视频处理时序图"/>
          <p:cNvPicPr>
            <a:picLocks noChangeAspect="1"/>
          </p:cNvPicPr>
          <p:nvPr/>
        </p:nvPicPr>
        <p:blipFill>
          <a:blip r:embed="rId1"/>
          <a:srcRect t="3060" b="21710"/>
          <a:stretch>
            <a:fillRect/>
          </a:stretch>
        </p:blipFill>
        <p:spPr>
          <a:xfrm>
            <a:off x="1037197" y="2815917"/>
            <a:ext cx="5372513" cy="3711628"/>
          </a:xfrm>
          <a:prstGeom prst="rect">
            <a:avLst/>
          </a:prstGeom>
        </p:spPr>
      </p:pic>
      <p:pic>
        <p:nvPicPr>
          <p:cNvPr id="21" name="图片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856" y="431630"/>
            <a:ext cx="6446072" cy="52489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125" y="247140"/>
            <a:ext cx="2829878" cy="2948182"/>
          </a:xfrm>
          <a:prstGeom prst="roundRect">
            <a:avLst>
              <a:gd name="adj" fmla="val 5372"/>
            </a:avLst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l="11189" t="12204" r="12925" b="4630"/>
          <a:stretch>
            <a:fillRect/>
          </a:stretch>
        </p:blipFill>
        <p:spPr>
          <a:xfrm>
            <a:off x="7933044" y="3429000"/>
            <a:ext cx="2916958" cy="2997370"/>
          </a:xfrm>
          <a:prstGeom prst="roundRect">
            <a:avLst>
              <a:gd name="adj" fmla="val 9382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9575" y="331973"/>
            <a:ext cx="6620589" cy="5391050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模型查看与交互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建模完成后，用户可在应用内预览</a:t>
            </a:r>
            <a:r>
              <a:rPr lang="en-US" altLang="zh-CN" dirty="0"/>
              <a:t>3D</a:t>
            </a:r>
            <a:r>
              <a:rPr lang="zh-CN" altLang="en-US" dirty="0"/>
              <a:t>模型，支持旋转、缩放、自由视角切换等交互操作。模型支持光照模拟，保证在移动端也能获得良好的视觉体验。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 descr="互动实现时序图"/>
          <p:cNvPicPr>
            <a:picLocks noChangeAspect="1"/>
          </p:cNvPicPr>
          <p:nvPr/>
        </p:nvPicPr>
        <p:blipFill>
          <a:blip r:embed="rId2"/>
          <a:srcRect t="3861" b="7263"/>
          <a:stretch>
            <a:fillRect/>
          </a:stretch>
        </p:blipFill>
        <p:spPr>
          <a:xfrm>
            <a:off x="7041740" y="966916"/>
            <a:ext cx="5048862" cy="4121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-16" r="7013"/>
          <a:stretch>
            <a:fillRect/>
          </a:stretch>
        </p:blipFill>
        <p:spPr>
          <a:xfrm>
            <a:off x="577209" y="2515875"/>
            <a:ext cx="6277547" cy="4010152"/>
          </a:xfrm>
          <a:prstGeom prst="roundRect">
            <a:avLst>
              <a:gd name="adj" fmla="val 7874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1295">
            <a:off x="9250676" y="4867899"/>
            <a:ext cx="1810174" cy="1472684"/>
          </a:xfrm>
          <a:prstGeom prst="rect">
            <a:avLst/>
          </a:prstGeom>
        </p:spPr>
      </p:pic>
      <p:pic>
        <p:nvPicPr>
          <p:cNvPr id="37" name="图片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38" name="矩形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5233" y="0"/>
            <a:ext cx="5519515" cy="6858000"/>
          </a:xfrm>
          <a:prstGeom prst="rect">
            <a:avLst/>
          </a:prstGeom>
          <a:gradFill>
            <a:gsLst>
              <a:gs pos="11000">
                <a:schemeClr val="bg1">
                  <a:alpha val="23000"/>
                </a:schemeClr>
              </a:gs>
              <a:gs pos="99000">
                <a:schemeClr val="accent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2" name="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EA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8449" flipH="1">
            <a:off x="6301515" y="695572"/>
            <a:ext cx="7003074" cy="56974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4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blipFill rotWithShape="1">
                <a:blip r:embed="rId5"/>
                <a:stretch>
                  <a:fillRect l="-33" t="-5" r="3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𝜟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𝟑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9600" dirty="0">
                  <a:gradFill>
                    <a:gsLst>
                      <a:gs pos="36000">
                        <a:schemeClr val="bg1">
                          <a:alpha val="66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blipFill rotWithShape="1">
                <a:blip r:embed="rId6"/>
                <a:stretch>
                  <a:fillRect t="-23" r="-799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8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780" y="1699260"/>
            <a:ext cx="67703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Professional 3D modeling made accessible, efficient, and creative.</a:t>
            </a:r>
            <a:endParaRPr lang="en-US" altLang="zh-CN" b="1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“</a:t>
            </a:r>
            <a:r>
              <a:rPr lang="zh-CN" altLang="en-US" b="1" dirty="0">
                <a:cs typeface="+mn-ea"/>
                <a:sym typeface="+mn-lt"/>
              </a:rPr>
              <a:t>三角之形，创意之源。</a:t>
            </a:r>
            <a:r>
              <a:rPr lang="en-US" altLang="zh-CN" b="1" dirty="0">
                <a:cs typeface="+mn-ea"/>
                <a:sym typeface="+mn-lt"/>
              </a:rPr>
              <a:t>”</a:t>
            </a:r>
            <a:endParaRPr lang="en-US" altLang="zh-CN" b="1" dirty="0">
              <a:cs typeface="+mn-ea"/>
              <a:sym typeface="+mn-lt"/>
            </a:endParaRPr>
          </a:p>
        </p:txBody>
      </p:sp>
      <p:grpSp>
        <p:nvGrpSpPr>
          <p:cNvPr id="13" name="Group 8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57067" y="1699172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4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Group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0800000">
            <a:off x="5522100" y="2941755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7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cxnSp>
        <p:nvCxnSpPr>
          <p:cNvPr id="19" name="Straight Connector 20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896456" y="2848504"/>
            <a:ext cx="0" cy="2459992"/>
          </a:xfrm>
          <a:prstGeom prst="line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8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2754765"/>
            <a:ext cx="187482" cy="187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1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235844"/>
            <a:ext cx="187482" cy="187482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Oval 18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716923"/>
            <a:ext cx="187482" cy="1874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Oval 19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198002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Oval 19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679080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Oval 19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5160159"/>
            <a:ext cx="187482" cy="187482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5170170" y="4335780"/>
            <a:ext cx="4873625" cy="1452896"/>
            <a:chOff x="2776172" y="4842306"/>
            <a:chExt cx="2390775" cy="660628"/>
          </a:xfrm>
        </p:grpSpPr>
        <p:sp>
          <p:nvSpPr>
            <p:cNvPr id="32" name="Rectangle 206"/>
            <p:cNvSpPr/>
            <p:nvPr/>
          </p:nvSpPr>
          <p:spPr>
            <a:xfrm>
              <a:off x="2776172" y="4842306"/>
              <a:ext cx="2390775" cy="5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" name="Rectangle 207"/>
            <p:cNvSpPr/>
            <p:nvPr/>
          </p:nvSpPr>
          <p:spPr>
            <a:xfrm>
              <a:off x="2776172" y="4842306"/>
              <a:ext cx="508000" cy="5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" name="Graphic 420" descr="World"/>
            <p:cNvSpPr/>
            <p:nvPr/>
          </p:nvSpPr>
          <p:spPr>
            <a:xfrm>
              <a:off x="2920576" y="4996235"/>
              <a:ext cx="200141" cy="200141"/>
            </a:xfrm>
            <a:custGeom>
              <a:avLst/>
              <a:gdLst>
                <a:gd name="connsiteX0" fmla="*/ 173040 w 302323"/>
                <a:gd name="connsiteY0" fmla="*/ 276467 h 302323"/>
                <a:gd name="connsiteX1" fmla="*/ 230323 w 302323"/>
                <a:gd name="connsiteY1" fmla="*/ 159118 h 302323"/>
                <a:gd name="connsiteX2" fmla="*/ 278058 w 302323"/>
                <a:gd name="connsiteY2" fmla="*/ 159118 h 302323"/>
                <a:gd name="connsiteX3" fmla="*/ 173040 w 302323"/>
                <a:gd name="connsiteY3" fmla="*/ 276467 h 302323"/>
                <a:gd name="connsiteX4" fmla="*/ 24265 w 302323"/>
                <a:gd name="connsiteY4" fmla="*/ 159118 h 302323"/>
                <a:gd name="connsiteX5" fmla="*/ 72001 w 302323"/>
                <a:gd name="connsiteY5" fmla="*/ 159118 h 302323"/>
                <a:gd name="connsiteX6" fmla="*/ 129283 w 302323"/>
                <a:gd name="connsiteY6" fmla="*/ 276467 h 302323"/>
                <a:gd name="connsiteX7" fmla="*/ 24265 w 302323"/>
                <a:gd name="connsiteY7" fmla="*/ 159118 h 302323"/>
                <a:gd name="connsiteX8" fmla="*/ 129283 w 302323"/>
                <a:gd name="connsiteY8" fmla="*/ 25857 h 302323"/>
                <a:gd name="connsiteX9" fmla="*/ 72001 w 302323"/>
                <a:gd name="connsiteY9" fmla="*/ 143206 h 302323"/>
                <a:gd name="connsiteX10" fmla="*/ 24265 w 302323"/>
                <a:gd name="connsiteY10" fmla="*/ 143206 h 302323"/>
                <a:gd name="connsiteX11" fmla="*/ 129283 w 302323"/>
                <a:gd name="connsiteY11" fmla="*/ 25857 h 302323"/>
                <a:gd name="connsiteX12" fmla="*/ 159118 w 302323"/>
                <a:gd name="connsiteY12" fmla="*/ 159118 h 302323"/>
                <a:gd name="connsiteX13" fmla="*/ 214411 w 302323"/>
                <a:gd name="connsiteY13" fmla="*/ 159118 h 302323"/>
                <a:gd name="connsiteX14" fmla="*/ 159118 w 302323"/>
                <a:gd name="connsiteY14" fmla="*/ 268511 h 302323"/>
                <a:gd name="connsiteX15" fmla="*/ 159118 w 302323"/>
                <a:gd name="connsiteY15" fmla="*/ 159118 h 302323"/>
                <a:gd name="connsiteX16" fmla="*/ 143206 w 302323"/>
                <a:gd name="connsiteY16" fmla="*/ 159118 h 302323"/>
                <a:gd name="connsiteX17" fmla="*/ 143206 w 302323"/>
                <a:gd name="connsiteY17" fmla="*/ 268511 h 302323"/>
                <a:gd name="connsiteX18" fmla="*/ 87912 w 302323"/>
                <a:gd name="connsiteY18" fmla="*/ 159118 h 302323"/>
                <a:gd name="connsiteX19" fmla="*/ 143206 w 302323"/>
                <a:gd name="connsiteY19" fmla="*/ 159118 h 302323"/>
                <a:gd name="connsiteX20" fmla="*/ 159118 w 302323"/>
                <a:gd name="connsiteY20" fmla="*/ 33812 h 302323"/>
                <a:gd name="connsiteX21" fmla="*/ 214411 w 302323"/>
                <a:gd name="connsiteY21" fmla="*/ 143206 h 302323"/>
                <a:gd name="connsiteX22" fmla="*/ 159118 w 302323"/>
                <a:gd name="connsiteY22" fmla="*/ 143206 h 302323"/>
                <a:gd name="connsiteX23" fmla="*/ 159118 w 302323"/>
                <a:gd name="connsiteY23" fmla="*/ 33812 h 302323"/>
                <a:gd name="connsiteX24" fmla="*/ 143206 w 302323"/>
                <a:gd name="connsiteY24" fmla="*/ 143206 h 302323"/>
                <a:gd name="connsiteX25" fmla="*/ 87912 w 302323"/>
                <a:gd name="connsiteY25" fmla="*/ 143206 h 302323"/>
                <a:gd name="connsiteX26" fmla="*/ 143206 w 302323"/>
                <a:gd name="connsiteY26" fmla="*/ 33812 h 302323"/>
                <a:gd name="connsiteX27" fmla="*/ 143206 w 302323"/>
                <a:gd name="connsiteY27" fmla="*/ 143206 h 302323"/>
                <a:gd name="connsiteX28" fmla="*/ 278058 w 302323"/>
                <a:gd name="connsiteY28" fmla="*/ 143206 h 302323"/>
                <a:gd name="connsiteX29" fmla="*/ 230323 w 302323"/>
                <a:gd name="connsiteY29" fmla="*/ 143206 h 302323"/>
                <a:gd name="connsiteX30" fmla="*/ 173040 w 302323"/>
                <a:gd name="connsiteY30" fmla="*/ 25857 h 302323"/>
                <a:gd name="connsiteX31" fmla="*/ 278058 w 302323"/>
                <a:gd name="connsiteY31" fmla="*/ 143206 h 302323"/>
                <a:gd name="connsiteX32" fmla="*/ 151162 w 302323"/>
                <a:gd name="connsiteY32" fmla="*/ 0 h 302323"/>
                <a:gd name="connsiteX33" fmla="*/ 0 w 302323"/>
                <a:gd name="connsiteY33" fmla="*/ 151162 h 302323"/>
                <a:gd name="connsiteX34" fmla="*/ 151162 w 302323"/>
                <a:gd name="connsiteY34" fmla="*/ 302323 h 302323"/>
                <a:gd name="connsiteX35" fmla="*/ 302323 w 302323"/>
                <a:gd name="connsiteY35" fmla="*/ 151162 h 302323"/>
                <a:gd name="connsiteX36" fmla="*/ 151162 w 302323"/>
                <a:gd name="connsiteY36" fmla="*/ 0 h 30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2323" h="302323">
                  <a:moveTo>
                    <a:pt x="173040" y="276467"/>
                  </a:moveTo>
                  <a:cubicBezTo>
                    <a:pt x="198897" y="244643"/>
                    <a:pt x="227538" y="204466"/>
                    <a:pt x="230323" y="159118"/>
                  </a:cubicBezTo>
                  <a:lnTo>
                    <a:pt x="278058" y="159118"/>
                  </a:lnTo>
                  <a:cubicBezTo>
                    <a:pt x="274478" y="218389"/>
                    <a:pt x="230323" y="266522"/>
                    <a:pt x="173040" y="276467"/>
                  </a:cubicBezTo>
                  <a:close/>
                  <a:moveTo>
                    <a:pt x="24265" y="159118"/>
                  </a:moveTo>
                  <a:lnTo>
                    <a:pt x="72001" y="159118"/>
                  </a:lnTo>
                  <a:cubicBezTo>
                    <a:pt x="75183" y="204466"/>
                    <a:pt x="103426" y="244643"/>
                    <a:pt x="129283" y="276467"/>
                  </a:cubicBezTo>
                  <a:cubicBezTo>
                    <a:pt x="72001" y="266522"/>
                    <a:pt x="27846" y="218389"/>
                    <a:pt x="24265" y="159118"/>
                  </a:cubicBezTo>
                  <a:close/>
                  <a:moveTo>
                    <a:pt x="129283" y="25857"/>
                  </a:moveTo>
                  <a:cubicBezTo>
                    <a:pt x="103426" y="57680"/>
                    <a:pt x="74785" y="97857"/>
                    <a:pt x="72001" y="143206"/>
                  </a:cubicBezTo>
                  <a:lnTo>
                    <a:pt x="24265" y="143206"/>
                  </a:lnTo>
                  <a:cubicBezTo>
                    <a:pt x="27846" y="83934"/>
                    <a:pt x="72001" y="35801"/>
                    <a:pt x="129283" y="25857"/>
                  </a:cubicBezTo>
                  <a:close/>
                  <a:moveTo>
                    <a:pt x="159118" y="159118"/>
                  </a:moveTo>
                  <a:lnTo>
                    <a:pt x="214411" y="159118"/>
                  </a:lnTo>
                  <a:cubicBezTo>
                    <a:pt x="211228" y="200090"/>
                    <a:pt x="184576" y="237085"/>
                    <a:pt x="159118" y="268511"/>
                  </a:cubicBezTo>
                  <a:lnTo>
                    <a:pt x="159118" y="159118"/>
                  </a:lnTo>
                  <a:close/>
                  <a:moveTo>
                    <a:pt x="143206" y="159118"/>
                  </a:moveTo>
                  <a:lnTo>
                    <a:pt x="143206" y="268511"/>
                  </a:lnTo>
                  <a:cubicBezTo>
                    <a:pt x="117747" y="237085"/>
                    <a:pt x="91095" y="200090"/>
                    <a:pt x="87912" y="159118"/>
                  </a:cubicBezTo>
                  <a:lnTo>
                    <a:pt x="143206" y="159118"/>
                  </a:lnTo>
                  <a:close/>
                  <a:moveTo>
                    <a:pt x="159118" y="33812"/>
                  </a:moveTo>
                  <a:cubicBezTo>
                    <a:pt x="184576" y="65238"/>
                    <a:pt x="211228" y="101835"/>
                    <a:pt x="214411" y="143206"/>
                  </a:cubicBezTo>
                  <a:lnTo>
                    <a:pt x="159118" y="143206"/>
                  </a:lnTo>
                  <a:lnTo>
                    <a:pt x="159118" y="33812"/>
                  </a:lnTo>
                  <a:close/>
                  <a:moveTo>
                    <a:pt x="143206" y="143206"/>
                  </a:moveTo>
                  <a:lnTo>
                    <a:pt x="87912" y="143206"/>
                  </a:lnTo>
                  <a:cubicBezTo>
                    <a:pt x="91095" y="102233"/>
                    <a:pt x="117747" y="65238"/>
                    <a:pt x="143206" y="33812"/>
                  </a:cubicBezTo>
                  <a:lnTo>
                    <a:pt x="143206" y="143206"/>
                  </a:lnTo>
                  <a:close/>
                  <a:moveTo>
                    <a:pt x="278058" y="143206"/>
                  </a:moveTo>
                  <a:lnTo>
                    <a:pt x="230323" y="143206"/>
                  </a:lnTo>
                  <a:cubicBezTo>
                    <a:pt x="227538" y="97857"/>
                    <a:pt x="198897" y="57680"/>
                    <a:pt x="173040" y="25857"/>
                  </a:cubicBezTo>
                  <a:cubicBezTo>
                    <a:pt x="230323" y="35801"/>
                    <a:pt x="274478" y="83934"/>
                    <a:pt x="278058" y="143206"/>
                  </a:cubicBezTo>
                  <a:close/>
                  <a:moveTo>
                    <a:pt x="151162" y="0"/>
                  </a:moveTo>
                  <a:cubicBezTo>
                    <a:pt x="67625" y="0"/>
                    <a:pt x="0" y="67625"/>
                    <a:pt x="0" y="151162"/>
                  </a:cubicBezTo>
                  <a:cubicBezTo>
                    <a:pt x="0" y="234698"/>
                    <a:pt x="67625" y="302323"/>
                    <a:pt x="151162" y="302323"/>
                  </a:cubicBezTo>
                  <a:cubicBezTo>
                    <a:pt x="234698" y="302323"/>
                    <a:pt x="302323" y="234698"/>
                    <a:pt x="302323" y="151162"/>
                  </a:cubicBezTo>
                  <a:cubicBezTo>
                    <a:pt x="302323" y="67625"/>
                    <a:pt x="234698" y="0"/>
                    <a:pt x="151162" y="0"/>
                  </a:cubicBezTo>
                  <a:close/>
                </a:path>
              </a:pathLst>
            </a:custGeom>
            <a:solidFill>
              <a:schemeClr val="bg1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  <p:sp>
          <p:nvSpPr>
            <p:cNvPr id="35" name="TextBox 214"/>
            <p:cNvSpPr txBox="1"/>
            <p:nvPr/>
          </p:nvSpPr>
          <p:spPr>
            <a:xfrm>
              <a:off x="3420576" y="4957806"/>
              <a:ext cx="1419310" cy="545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“Every creation starts from a triangle.”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—— Δ3D, Shape Your Imagination.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36" name="Graphic 536" descr="Line arrow: Straight"/>
            <p:cNvSpPr/>
            <p:nvPr/>
          </p:nvSpPr>
          <p:spPr>
            <a:xfrm rot="10800000">
              <a:off x="4726406" y="5053448"/>
              <a:ext cx="225975" cy="85715"/>
            </a:xfrm>
            <a:custGeom>
              <a:avLst/>
              <a:gdLst>
                <a:gd name="connsiteX0" fmla="*/ 326921 w 334612"/>
                <a:gd name="connsiteY0" fmla="*/ 53846 h 126922"/>
                <a:gd name="connsiteX1" fmla="*/ 39230 w 334612"/>
                <a:gd name="connsiteY1" fmla="*/ 53846 h 126922"/>
                <a:gd name="connsiteX2" fmla="*/ 73461 w 334612"/>
                <a:gd name="connsiteY2" fmla="*/ 19615 h 126922"/>
                <a:gd name="connsiteX3" fmla="*/ 73461 w 334612"/>
                <a:gd name="connsiteY3" fmla="*/ 3462 h 126922"/>
                <a:gd name="connsiteX4" fmla="*/ 57307 w 334612"/>
                <a:gd name="connsiteY4" fmla="*/ 3462 h 126922"/>
                <a:gd name="connsiteX5" fmla="*/ 3462 w 334612"/>
                <a:gd name="connsiteY5" fmla="*/ 57307 h 126922"/>
                <a:gd name="connsiteX6" fmla="*/ 3462 w 334612"/>
                <a:gd name="connsiteY6" fmla="*/ 73461 h 126922"/>
                <a:gd name="connsiteX7" fmla="*/ 57307 w 334612"/>
                <a:gd name="connsiteY7" fmla="*/ 127307 h 126922"/>
                <a:gd name="connsiteX8" fmla="*/ 65384 w 334612"/>
                <a:gd name="connsiteY8" fmla="*/ 130768 h 126922"/>
                <a:gd name="connsiteX9" fmla="*/ 73461 w 334612"/>
                <a:gd name="connsiteY9" fmla="*/ 127307 h 126922"/>
                <a:gd name="connsiteX10" fmla="*/ 73461 w 334612"/>
                <a:gd name="connsiteY10" fmla="*/ 111153 h 126922"/>
                <a:gd name="connsiteX11" fmla="*/ 39230 w 334612"/>
                <a:gd name="connsiteY11" fmla="*/ 76923 h 126922"/>
                <a:gd name="connsiteX12" fmla="*/ 326921 w 334612"/>
                <a:gd name="connsiteY12" fmla="*/ 76923 h 126922"/>
                <a:gd name="connsiteX13" fmla="*/ 338459 w 334612"/>
                <a:gd name="connsiteY13" fmla="*/ 65384 h 126922"/>
                <a:gd name="connsiteX14" fmla="*/ 326921 w 334612"/>
                <a:gd name="connsiteY14" fmla="*/ 53846 h 12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612" h="126922">
                  <a:moveTo>
                    <a:pt x="326921" y="53846"/>
                  </a:moveTo>
                  <a:lnTo>
                    <a:pt x="39230" y="53846"/>
                  </a:lnTo>
                  <a:lnTo>
                    <a:pt x="73461" y="19615"/>
                  </a:lnTo>
                  <a:cubicBezTo>
                    <a:pt x="78076" y="15000"/>
                    <a:pt x="78076" y="7692"/>
                    <a:pt x="73461" y="3462"/>
                  </a:cubicBezTo>
                  <a:cubicBezTo>
                    <a:pt x="68846" y="-1154"/>
                    <a:pt x="61538" y="-1154"/>
                    <a:pt x="57307" y="3462"/>
                  </a:cubicBezTo>
                  <a:lnTo>
                    <a:pt x="3462" y="57307"/>
                  </a:lnTo>
                  <a:cubicBezTo>
                    <a:pt x="-1154" y="61923"/>
                    <a:pt x="-1154" y="69230"/>
                    <a:pt x="3462" y="73461"/>
                  </a:cubicBezTo>
                  <a:lnTo>
                    <a:pt x="57307" y="127307"/>
                  </a:lnTo>
                  <a:cubicBezTo>
                    <a:pt x="59615" y="129614"/>
                    <a:pt x="62692" y="130768"/>
                    <a:pt x="65384" y="130768"/>
                  </a:cubicBezTo>
                  <a:cubicBezTo>
                    <a:pt x="68076" y="130768"/>
                    <a:pt x="71153" y="129614"/>
                    <a:pt x="73461" y="127307"/>
                  </a:cubicBezTo>
                  <a:cubicBezTo>
                    <a:pt x="78076" y="122691"/>
                    <a:pt x="78076" y="115384"/>
                    <a:pt x="73461" y="111153"/>
                  </a:cubicBezTo>
                  <a:lnTo>
                    <a:pt x="39230" y="76923"/>
                  </a:lnTo>
                  <a:lnTo>
                    <a:pt x="326921" y="76923"/>
                  </a:lnTo>
                  <a:cubicBezTo>
                    <a:pt x="333459" y="76923"/>
                    <a:pt x="338459" y="71923"/>
                    <a:pt x="338459" y="65384"/>
                  </a:cubicBezTo>
                  <a:cubicBezTo>
                    <a:pt x="338459" y="58846"/>
                    <a:pt x="333459" y="53846"/>
                    <a:pt x="326921" y="53846"/>
                  </a:cubicBez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1551">
            <a:off x="9180533" y="4834847"/>
            <a:ext cx="2417792" cy="1967017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39" name="文本框 3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85510" y="868721"/>
            <a:ext cx="92468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From Triangles to Infinite Creation</a:t>
            </a:r>
            <a:endParaRPr lang="en-US" altLang="zh-CN" sz="4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8"/>
            </p:custDataLst>
          </p:nvPr>
        </p:nvGrpSpPr>
        <p:grpSpPr>
          <a:xfrm>
            <a:off x="2005661" y="3528652"/>
            <a:ext cx="2705553" cy="1779628"/>
            <a:chOff x="3296245" y="3395905"/>
            <a:chExt cx="2705553" cy="1779628"/>
          </a:xfrm>
        </p:grpSpPr>
        <p:sp>
          <p:nvSpPr>
            <p:cNvPr id="45" name="Rectangle: Rounded Corners 40"/>
            <p:cNvSpPr/>
            <p:nvPr>
              <p:custDataLst>
                <p:tags r:id="rId9"/>
              </p:custDataLst>
            </p:nvPr>
          </p:nvSpPr>
          <p:spPr>
            <a:xfrm>
              <a:off x="3296245" y="3395905"/>
              <a:ext cx="2705553" cy="1779628"/>
            </a:xfrm>
            <a:prstGeom prst="roundRect">
              <a:avLst>
                <a:gd name="adj" fmla="val 4357"/>
              </a:avLst>
            </a:prstGeom>
            <a:gradFill>
              <a:gsLst>
                <a:gs pos="0">
                  <a:schemeClr val="accent2"/>
                </a:gs>
                <a:gs pos="93571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762000" dist="381000" dir="8100000" sx="90000" sy="9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Group 36"/>
            <p:cNvGrpSpPr/>
            <p:nvPr/>
          </p:nvGrpSpPr>
          <p:grpSpPr>
            <a:xfrm>
              <a:off x="3424745" y="3742747"/>
              <a:ext cx="2440528" cy="1090097"/>
              <a:chOff x="432847" y="4735055"/>
              <a:chExt cx="2440528" cy="1090097"/>
            </a:xfrm>
          </p:grpSpPr>
          <p:sp>
            <p:nvSpPr>
              <p:cNvPr id="47" name="Rectangle 37"/>
              <p:cNvSpPr/>
              <p:nvPr>
                <p:custDataLst>
                  <p:tags r:id="rId10"/>
                </p:custDataLst>
              </p:nvPr>
            </p:nvSpPr>
            <p:spPr>
              <a:xfrm>
                <a:off x="432847" y="5439072"/>
                <a:ext cx="2440528" cy="386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新手难以上手，创作受阻</a:t>
                </a:r>
                <a:endParaRPr lang="zh-CN" alt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TextBox 3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63352" y="4735055"/>
                <a:ext cx="20396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50" charset="0"/>
                    <a:cs typeface="Lato" panose="020F0502020204030203" pitchFamily="34" charset="0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专业门槛高</a:t>
                </a:r>
                <a:endParaRPr lang="zh-CN" altLang="en-US" sz="240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Rectangle: Rounded Corners 40"/>
          <p:cNvSpPr/>
          <p:nvPr>
            <p:custDataLst>
              <p:tags r:id="rId12"/>
            </p:custDataLst>
          </p:nvPr>
        </p:nvSpPr>
        <p:spPr>
          <a:xfrm>
            <a:off x="1785620" y="3528060"/>
            <a:ext cx="3223895" cy="1779905"/>
          </a:xfrm>
          <a:prstGeom prst="roundRect">
            <a:avLst>
              <a:gd name="adj" fmla="val 4357"/>
            </a:avLst>
          </a:prstGeom>
          <a:solidFill>
            <a:srgbClr val="A4DBFD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TextBox 39"/>
          <p:cNvSpPr txBox="1"/>
          <p:nvPr>
            <p:custDataLst>
              <p:tags r:id="rId13"/>
            </p:custDataLst>
          </p:nvPr>
        </p:nvSpPr>
        <p:spPr>
          <a:xfrm>
            <a:off x="1948815" y="374967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成本与效率难以兼顾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2" name="TextBox 39"/>
          <p:cNvSpPr txBox="1"/>
          <p:nvPr>
            <p:custDataLst>
              <p:tags r:id="rId14"/>
            </p:custDataLst>
          </p:nvPr>
        </p:nvSpPr>
        <p:spPr>
          <a:xfrm>
            <a:off x="1784985" y="456692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传统软件昂贵、学习周期长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5" name="Rectangle: Rounded Corners 40"/>
          <p:cNvSpPr/>
          <p:nvPr>
            <p:custDataLst>
              <p:tags r:id="rId15"/>
            </p:custDataLst>
          </p:nvPr>
        </p:nvSpPr>
        <p:spPr>
          <a:xfrm>
            <a:off x="1657986" y="3567430"/>
            <a:ext cx="3308350" cy="1779905"/>
          </a:xfrm>
          <a:prstGeom prst="roundRect">
            <a:avLst>
              <a:gd name="adj" fmla="val 4357"/>
            </a:avLst>
          </a:prstGeom>
          <a:solidFill>
            <a:srgbClr val="60C1FC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TextBox 39"/>
          <p:cNvSpPr txBox="1"/>
          <p:nvPr>
            <p:custDataLst>
              <p:tags r:id="rId16"/>
            </p:custDataLst>
          </p:nvPr>
        </p:nvSpPr>
        <p:spPr>
          <a:xfrm>
            <a:off x="1658620" y="450850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建模、贴图、渲染环节割裂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4" name="TextBox 39"/>
          <p:cNvSpPr txBox="1"/>
          <p:nvPr>
            <p:custDataLst>
              <p:tags r:id="rId17"/>
            </p:custDataLst>
          </p:nvPr>
        </p:nvSpPr>
        <p:spPr>
          <a:xfrm>
            <a:off x="1906270" y="371665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资产创建流程繁琐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1" grpId="0" bldLvl="0" animBg="1"/>
      <p:bldP spid="51" grpId="1" bldLvl="0" animBg="1"/>
      <p:bldP spid="50" grpId="0"/>
      <p:bldP spid="50" grpId="1"/>
      <p:bldP spid="52" grpId="0"/>
      <p:bldP spid="52" grpId="1"/>
      <p:bldP spid="55" grpId="0" bldLvl="0" animBg="1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736" y="342141"/>
            <a:ext cx="7020919" cy="5717033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模型导出与多分享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79450" y="1596152"/>
            <a:ext cx="6039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用户可将生成的</a:t>
            </a:r>
            <a:r>
              <a:rPr lang="en-US" altLang="zh-CN" dirty="0"/>
              <a:t>3D</a:t>
            </a:r>
            <a:r>
              <a:rPr lang="zh-CN" altLang="en-US" dirty="0"/>
              <a:t>模型导出为常见格式（如 </a:t>
            </a:r>
            <a:r>
              <a:rPr lang="en-US" altLang="zh-CN" dirty="0"/>
              <a:t>.obj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glb</a:t>
            </a:r>
            <a:r>
              <a:rPr lang="zh-CN" altLang="en-US" dirty="0"/>
              <a:t>、</a:t>
            </a:r>
            <a:r>
              <a:rPr lang="en-US" altLang="zh-CN" dirty="0"/>
              <a:t>.ply </a:t>
            </a:r>
            <a:r>
              <a:rPr lang="zh-CN" altLang="en-US" dirty="0"/>
              <a:t>等）以便导入电脑进行创作或更细致的编辑；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或直接一键分享到社交媒体、云盘、</a:t>
            </a:r>
            <a:r>
              <a:rPr lang="en-US" altLang="zh-CN" dirty="0"/>
              <a:t>AR</a:t>
            </a:r>
            <a:r>
              <a:rPr lang="zh-CN" altLang="en-US" dirty="0"/>
              <a:t>或</a:t>
            </a:r>
            <a:r>
              <a:rPr lang="en-US" altLang="zh-CN" dirty="0"/>
              <a:t>3D</a:t>
            </a:r>
            <a:r>
              <a:rPr lang="zh-CN" altLang="en-US" dirty="0"/>
              <a:t>模型社区，用于展示、再创作或商用。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 descr="模型导出与分享"/>
          <p:cNvPicPr>
            <a:picLocks noChangeAspect="1"/>
          </p:cNvPicPr>
          <p:nvPr/>
        </p:nvPicPr>
        <p:blipFill>
          <a:blip r:embed="rId2"/>
          <a:srcRect t="2876" b="6081"/>
          <a:stretch>
            <a:fillRect/>
          </a:stretch>
        </p:blipFill>
        <p:spPr>
          <a:xfrm>
            <a:off x="6853311" y="901399"/>
            <a:ext cx="4921785" cy="4115771"/>
          </a:xfrm>
          <a:prstGeom prst="rect">
            <a:avLst/>
          </a:prstGeom>
        </p:spPr>
      </p:pic>
      <p:pic>
        <p:nvPicPr>
          <p:cNvPr id="8" name="图片 7" descr="9b9460add60bef06cb2ed916bd55227d"/>
          <p:cNvPicPr>
            <a:picLocks noChangeAspect="1"/>
          </p:cNvPicPr>
          <p:nvPr/>
        </p:nvPicPr>
        <p:blipFill>
          <a:blip r:embed="rId3"/>
          <a:srcRect l="29991" t="16141" r="26508" b="18344"/>
          <a:stretch>
            <a:fillRect/>
          </a:stretch>
        </p:blipFill>
        <p:spPr>
          <a:xfrm>
            <a:off x="3911742" y="3719746"/>
            <a:ext cx="2990579" cy="2729196"/>
          </a:xfrm>
          <a:prstGeom prst="roundRect">
            <a:avLst>
              <a:gd name="adj" fmla="val 18566"/>
            </a:avLst>
          </a:prstGeom>
        </p:spPr>
      </p:pic>
      <p:pic>
        <p:nvPicPr>
          <p:cNvPr id="10" name="图片 9" descr="图片包含 游戏机, 夜空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0" t="15383" r="35026" b="28999"/>
          <a:stretch>
            <a:fillRect/>
          </a:stretch>
        </p:blipFill>
        <p:spPr>
          <a:xfrm>
            <a:off x="538265" y="3719746"/>
            <a:ext cx="2776436" cy="2729196"/>
          </a:xfrm>
          <a:prstGeom prst="roundRect">
            <a:avLst>
              <a:gd name="adj" fmla="val 17593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96688" y="331041"/>
            <a:ext cx="11261911" cy="6096000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Rectangle: Rounded Corners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61511" y="1937870"/>
            <a:ext cx="3336467" cy="4036452"/>
          </a:xfrm>
          <a:prstGeom prst="roundRect">
            <a:avLst>
              <a:gd name="adj" fmla="val 4875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4" name="Text Placeholde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49313" y="744538"/>
            <a:ext cx="10493375" cy="69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4445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其他功能</a:t>
            </a:r>
            <a:endParaRPr lang="id-ID" sz="4400" b="1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4445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539032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社区分享与互动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832809" y="2427766"/>
            <a:ext cx="3308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云端同步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113240" y="3161170"/>
            <a:ext cx="3229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用户的建模数据、收藏记录与社区互动信息都会同步到登陆了同一账号的移动端。</a:t>
            </a:r>
            <a:endParaRPr lang="zh-CN" altLang="en-US" dirty="0"/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3161170"/>
            <a:ext cx="33238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应用内置</a:t>
            </a:r>
            <a:r>
              <a:rPr lang="en-US" altLang="zh-CN" dirty="0"/>
              <a:t>3D</a:t>
            </a:r>
            <a:r>
              <a:rPr lang="zh-CN" altLang="en-US" dirty="0"/>
              <a:t>模型社区，用户可以发布、浏览和收藏他人生成的</a:t>
            </a:r>
            <a:r>
              <a:rPr lang="en-US" altLang="zh-CN" dirty="0"/>
              <a:t>3D</a:t>
            </a:r>
            <a:r>
              <a:rPr lang="zh-CN" altLang="en-US" dirty="0"/>
              <a:t>模型，支持点赞、评论、标签与搜索功能。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44277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建模分类与收藏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3161170"/>
            <a:ext cx="34136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用户可对生成的</a:t>
            </a:r>
            <a:r>
              <a:rPr lang="en-US" altLang="zh-CN" dirty="0"/>
              <a:t>3D</a:t>
            </a:r>
            <a:r>
              <a:rPr lang="zh-CN" altLang="en-US" dirty="0"/>
              <a:t>模型进行命名、分类和标签管理，方便整理与检索；同时支持模型收藏与删除。</a:t>
            </a:r>
            <a:endParaRPr lang="zh-CN" alt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950" y="4629999"/>
            <a:ext cx="1013011" cy="101301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3123" y="4623250"/>
            <a:ext cx="1026509" cy="1026509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8448" y="4539938"/>
            <a:ext cx="1138656" cy="1138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  <p:bldP spid="5" grpId="0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营销可行性分析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THREE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14"/>
          <a:stretch>
            <a:fillRect/>
          </a:stretch>
        </p:blipFill>
        <p:spPr/>
      </p:pic>
      <p:sp>
        <p:nvSpPr>
          <p:cNvPr id="14" name="Rectangle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05429" y="-23379"/>
            <a:ext cx="9286569" cy="2819400"/>
          </a:xfrm>
          <a:prstGeom prst="rect">
            <a:avLst/>
          </a:prstGeom>
          <a:solidFill>
            <a:srgbClr val="02031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Rectangl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" y="0"/>
            <a:ext cx="3104147" cy="6858000"/>
          </a:xfrm>
          <a:prstGeom prst="rect">
            <a:avLst/>
          </a:prstGeom>
          <a:gradFill flip="none" rotWithShape="1">
            <a:gsLst>
              <a:gs pos="8000">
                <a:schemeClr val="accent3"/>
              </a:gs>
              <a:gs pos="100000">
                <a:schemeClr val="accent1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352800" y="914400"/>
            <a:ext cx="59337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目标与里程碑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8" name="Group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0" y="2552700"/>
            <a:ext cx="2905429" cy="583502"/>
            <a:chOff x="0" y="2552700"/>
            <a:chExt cx="2905429" cy="583502"/>
          </a:xfrm>
        </p:grpSpPr>
        <p:sp>
          <p:nvSpPr>
            <p:cNvPr id="40" name="Rectangle 39"/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5" name="Group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210" y="2035277"/>
            <a:ext cx="2365630" cy="337185"/>
            <a:chOff x="472210" y="2035277"/>
            <a:chExt cx="2365630" cy="337185"/>
          </a:xfrm>
        </p:grpSpPr>
        <p:sp>
          <p:nvSpPr>
            <p:cNvPr id="3" name="TextBox 2"/>
            <p:cNvSpPr txBox="1"/>
            <p:nvPr/>
          </p:nvSpPr>
          <p:spPr>
            <a:xfrm>
              <a:off x="889978" y="203527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调研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/>
              <p:cNvSpPr/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53"/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54"/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55"/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952" y="2690633"/>
            <a:ext cx="2364888" cy="337185"/>
            <a:chOff x="472952" y="2690633"/>
            <a:chExt cx="2364888" cy="337185"/>
          </a:xfrm>
        </p:grpSpPr>
        <p:sp>
          <p:nvSpPr>
            <p:cNvPr id="17" name="TextBox 16"/>
            <p:cNvSpPr txBox="1"/>
            <p:nvPr/>
          </p:nvSpPr>
          <p:spPr>
            <a:xfrm>
              <a:off x="889978" y="2690633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原型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85"/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4" name="Group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56199" y="3345989"/>
            <a:ext cx="2381641" cy="337185"/>
            <a:chOff x="456199" y="3345989"/>
            <a:chExt cx="2381641" cy="337185"/>
          </a:xfrm>
        </p:grpSpPr>
        <p:sp>
          <p:nvSpPr>
            <p:cNvPr id="18" name="TextBox 17"/>
            <p:cNvSpPr txBox="1"/>
            <p:nvPr/>
          </p:nvSpPr>
          <p:spPr>
            <a:xfrm>
              <a:off x="889978" y="3345989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上线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94"/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1" name="Group 4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89671" y="5312057"/>
            <a:ext cx="2348169" cy="337185"/>
            <a:chOff x="489671" y="5312057"/>
            <a:chExt cx="2348169" cy="337185"/>
          </a:xfrm>
        </p:grpSpPr>
        <p:sp>
          <p:nvSpPr>
            <p:cNvPr id="21" name="TextBox 20"/>
            <p:cNvSpPr txBox="1"/>
            <p:nvPr/>
          </p:nvSpPr>
          <p:spPr>
            <a:xfrm>
              <a:off x="889978" y="531205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运维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/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48"/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49"/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69770" y="4001345"/>
            <a:ext cx="2368070" cy="583565"/>
            <a:chOff x="469770" y="4001345"/>
            <a:chExt cx="2368070" cy="583565"/>
          </a:xfrm>
        </p:grpSpPr>
        <p:sp>
          <p:nvSpPr>
            <p:cNvPr id="19" name="TextBox 18"/>
            <p:cNvSpPr txBox="1"/>
            <p:nvPr/>
          </p:nvSpPr>
          <p:spPr>
            <a:xfrm>
              <a:off x="889978" y="4001345"/>
              <a:ext cx="194786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投放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/>
              <p:cNvSpPr/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72"/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73"/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Group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7155" y="4656701"/>
            <a:ext cx="2360685" cy="337185"/>
            <a:chOff x="477155" y="4656701"/>
            <a:chExt cx="2360685" cy="337185"/>
          </a:xfrm>
        </p:grpSpPr>
        <p:sp>
          <p:nvSpPr>
            <p:cNvPr id="20" name="TextBox 19"/>
            <p:cNvSpPr txBox="1"/>
            <p:nvPr/>
          </p:nvSpPr>
          <p:spPr>
            <a:xfrm>
              <a:off x="889978" y="4656701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扩张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/>
              <p:cNvSpPr/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78"/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椭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31409" y="626982"/>
            <a:ext cx="1155390" cy="1155390"/>
          </a:xfrm>
          <a:prstGeom prst="ellipse">
            <a:avLst/>
          </a:prstGeom>
          <a:solidFill>
            <a:srgbClr val="EAF7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7" y="426707"/>
            <a:ext cx="1550065" cy="1261070"/>
          </a:xfrm>
          <a:prstGeom prst="rect">
            <a:avLst/>
          </a:prstGeom>
        </p:spPr>
      </p:pic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60" y="2190750"/>
            <a:ext cx="9083040" cy="4667250"/>
          </a:xfrm>
          <a:prstGeom prst="rect">
            <a:avLst/>
          </a:prstGeom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" grpId="0" bldLvl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91259" y="712213"/>
            <a:ext cx="902589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 spc="-30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l"/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4" name="Freeform: Shap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304165" y="6181725"/>
            <a:ext cx="12754610" cy="688975"/>
          </a:xfrm>
          <a:custGeom>
            <a:avLst/>
            <a:gdLst>
              <a:gd name="connsiteX0" fmla="*/ 2899884 w 5799768"/>
              <a:gd name="connsiteY0" fmla="*/ 0 h 3880096"/>
              <a:gd name="connsiteX1" fmla="*/ 5799768 w 5799768"/>
              <a:gd name="connsiteY1" fmla="*/ 2899884 h 3880096"/>
              <a:gd name="connsiteX2" fmla="*/ 5669395 w 5799768"/>
              <a:gd name="connsiteY2" fmla="*/ 3762221 h 3880096"/>
              <a:gd name="connsiteX3" fmla="*/ 5626252 w 5799768"/>
              <a:gd name="connsiteY3" fmla="*/ 3880096 h 3880096"/>
              <a:gd name="connsiteX4" fmla="*/ 173516 w 5799768"/>
              <a:gd name="connsiteY4" fmla="*/ 3880096 h 3880096"/>
              <a:gd name="connsiteX5" fmla="*/ 130373 w 5799768"/>
              <a:gd name="connsiteY5" fmla="*/ 3762221 h 3880096"/>
              <a:gd name="connsiteX6" fmla="*/ 0 w 5799768"/>
              <a:gd name="connsiteY6" fmla="*/ 2899884 h 3880096"/>
              <a:gd name="connsiteX7" fmla="*/ 2899884 w 5799768"/>
              <a:gd name="connsiteY7" fmla="*/ 0 h 388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768" h="3880096">
                <a:moveTo>
                  <a:pt x="2899884" y="0"/>
                </a:moveTo>
                <a:cubicBezTo>
                  <a:pt x="4501446" y="0"/>
                  <a:pt x="5799768" y="1298322"/>
                  <a:pt x="5799768" y="2899884"/>
                </a:cubicBezTo>
                <a:cubicBezTo>
                  <a:pt x="5799768" y="3200177"/>
                  <a:pt x="5754124" y="3489809"/>
                  <a:pt x="5669395" y="3762221"/>
                </a:cubicBezTo>
                <a:lnTo>
                  <a:pt x="5626252" y="3880096"/>
                </a:lnTo>
                <a:lnTo>
                  <a:pt x="173516" y="3880096"/>
                </a:lnTo>
                <a:lnTo>
                  <a:pt x="130373" y="3762221"/>
                </a:lnTo>
                <a:cubicBezTo>
                  <a:pt x="45644" y="3489809"/>
                  <a:pt x="0" y="3200177"/>
                  <a:pt x="0" y="2899884"/>
                </a:cubicBezTo>
                <a:cubicBezTo>
                  <a:pt x="0" y="1298322"/>
                  <a:pt x="1298322" y="0"/>
                  <a:pt x="289988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400">
              <a:cs typeface="+mn-ea"/>
              <a:sym typeface="+mn-lt"/>
            </a:endParaRPr>
          </a:p>
        </p:txBody>
      </p:sp>
      <p:sp>
        <p:nvSpPr>
          <p:cNvPr id="17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34081" y="1162058"/>
            <a:ext cx="559851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8" name="Shape 70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0870" y="2216785"/>
            <a:ext cx="3529965" cy="35547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内测期（本年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月）：验证技术稳定性与用户体验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，邀请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名种子用户，完成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次建模，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日留存率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≥12%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NPS≥25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公测期（次年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月）：获取首批付费用户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1,500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，月活跃用户达到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以上，付费转化率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规模化期（次年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后年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月）：冲击关键用户数量并实现盈亏平衡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≥800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2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260" y="1819275"/>
            <a:ext cx="6891020" cy="435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D8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6" name="图片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0"/>
            <a:ext cx="5855335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9" name="矩形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6665" y="0"/>
            <a:ext cx="5878830" cy="6858000"/>
          </a:xfrm>
          <a:prstGeom prst="rect">
            <a:avLst/>
          </a:prstGeom>
          <a:gradFill>
            <a:gsLst>
              <a:gs pos="26000">
                <a:schemeClr val="bg1">
                  <a:alpha val="23000"/>
                </a:schemeClr>
              </a:gs>
              <a:gs pos="100000">
                <a:srgbClr val="B5EDE8">
                  <a:alpha val="6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9522">
            <a:off x="-691630" y="5636567"/>
            <a:ext cx="2030547" cy="2030547"/>
          </a:xfrm>
          <a:prstGeom prst="rect">
            <a:avLst/>
          </a:prstGeom>
        </p:spPr>
      </p:pic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65" name="TextBox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59746" y="626273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平台渠道与成本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TextBox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>
            <p:custDataLst>
              <p:tags r:id="rId4"/>
            </p:custDataLst>
          </p:nvPr>
        </p:nvSpPr>
        <p:spPr>
          <a:xfrm>
            <a:off x="559435" y="1894205"/>
            <a:ext cx="5536565" cy="36283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Aft>
                <a:spcPts val="600"/>
              </a:spcAft>
              <a:defRPr sz="10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应用商店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ASO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优化关键词（覆盖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词）、图标截图、评分评论（目标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4.0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星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）。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信息流：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重点布局少数派、小红书等平台，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CPC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0.2-0.5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CPM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10-15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合作：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1-10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万粉初级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为主（单条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500-2,000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元），每月合作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2-3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位。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B2B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线索：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通过行业媒体、垂直社区获客，线索成本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100-200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元，成交转化率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15-25%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0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410" y="1751965"/>
            <a:ext cx="5641340" cy="36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543800" y="4532630"/>
            <a:ext cx="4379595" cy="2009140"/>
          </a:xfrm>
          <a:prstGeom prst="roundRect">
            <a:avLst>
              <a:gd name="adj" fmla="val 38400"/>
            </a:avLst>
          </a:prstGeom>
          <a:solidFill>
            <a:srgbClr val="FED1F2"/>
          </a:solidFill>
          <a:ln>
            <a:solidFill>
              <a:srgbClr val="FED1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4099" y="608866"/>
            <a:ext cx="581025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转化与留存机制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6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67360" y="434340"/>
            <a:ext cx="56286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转化与留存机制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929438" y="185738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3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5395914" y="2126199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5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7333299" y="3560347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6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15" name="矩形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30200" y="1202690"/>
            <a:ext cx="521017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Onboarding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向导与模板库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新手引导分三阶段：价值认知（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0-20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秒动画展示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"60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秒生成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模型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）、快速上手（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20-90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秒交互式教程完成首次拍摄）、深度探索（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90-150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秒引导预览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导出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分享）。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模板库提供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场景模板（电商、内容、专业、娱乐），支持一键应用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参考学习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改编创作，使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40%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新用户使用模板，成功率提升至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80%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13065" y="735965"/>
            <a:ext cx="3391535" cy="10369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UGC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社区：打造发现频道展示热门模型，支持点赞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评论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收藏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关注，头部创作者获认证与流量扶持。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36545"/>
            <a:ext cx="3441700" cy="9398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二次创作：用户可基于他人模型再创作（添加贴图、组合模型），形成内容关联网络。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791450" y="4923790"/>
            <a:ext cx="383413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分享机制：应用内分享获积分，跨平台分享（抖音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小红书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微信）带专属落地页回流。目标病毒系数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K≥0.15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，使自然增长贡献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10-15%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新用户。通过内容网络效应降低获客成本，提升用户粘性。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3780155"/>
            <a:ext cx="70897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970" y="3621405"/>
            <a:ext cx="7212965" cy="317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 b="17448"/>
          <a:stretch>
            <a:fillRect/>
          </a:stretch>
        </p:blipFill>
        <p:spPr>
          <a:xfrm rot="5400000">
            <a:off x="-1201916" y="742551"/>
            <a:ext cx="6911664" cy="542656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4" name="剪去单角的矩形 3"/>
          <p:cNvSpPr/>
          <p:nvPr/>
        </p:nvSpPr>
        <p:spPr>
          <a:xfrm>
            <a:off x="-159385" y="0"/>
            <a:ext cx="5487670" cy="6911975"/>
          </a:xfrm>
          <a:prstGeom prst="snip1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8100000"/>
          </a:gra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59591" y="-101"/>
            <a:ext cx="1315745" cy="12627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D8E4F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68375" y="2355850"/>
            <a:ext cx="4281805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免费版：每日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次建模、标准精度、基础导出（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），目标是让用户体验核心价值。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9.9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次、高精度、多格式导出（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.obj/.glb/.ply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）、优先处理，适合轻度使用的个人用户。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次、超高精度、批量处理、高级编辑、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API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接入、专属客服，适合内容创作者与专业用户。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企业版（年费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500-1000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元）：无限次数、团队协作、品牌定制、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SLA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保障、技术支持，适合电商平台与设计机构。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376225" y="1359514"/>
            <a:ext cx="371629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计量维度与渠道分成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Rectangle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19121" y="1425152"/>
            <a:ext cx="46319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套餐设计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8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217930" y="247650"/>
            <a:ext cx="543623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定价与商业模式落地</a:t>
            </a:r>
            <a:endParaRPr lang="zh-CN" altLang="en-US" sz="4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361598" y="359899"/>
            <a:ext cx="429711" cy="542947"/>
          </a:xfrm>
          <a:custGeom>
            <a:avLst/>
            <a:gdLst>
              <a:gd name="T0" fmla="*/ 103 w 120"/>
              <a:gd name="T1" fmla="*/ 147 h 151"/>
              <a:gd name="T2" fmla="*/ 99 w 120"/>
              <a:gd name="T3" fmla="*/ 151 h 151"/>
              <a:gd name="T4" fmla="*/ 17 w 120"/>
              <a:gd name="T5" fmla="*/ 151 h 151"/>
              <a:gd name="T6" fmla="*/ 13 w 120"/>
              <a:gd name="T7" fmla="*/ 147 h 151"/>
              <a:gd name="T8" fmla="*/ 17 w 120"/>
              <a:gd name="T9" fmla="*/ 143 h 151"/>
              <a:gd name="T10" fmla="*/ 99 w 120"/>
              <a:gd name="T11" fmla="*/ 143 h 151"/>
              <a:gd name="T12" fmla="*/ 103 w 120"/>
              <a:gd name="T13" fmla="*/ 147 h 151"/>
              <a:gd name="T14" fmla="*/ 25 w 120"/>
              <a:gd name="T15" fmla="*/ 69 h 151"/>
              <a:gd name="T16" fmla="*/ 38 w 120"/>
              <a:gd name="T17" fmla="*/ 61 h 151"/>
              <a:gd name="T18" fmla="*/ 47 w 120"/>
              <a:gd name="T19" fmla="*/ 62 h 151"/>
              <a:gd name="T20" fmla="*/ 32 w 120"/>
              <a:gd name="T21" fmla="*/ 82 h 151"/>
              <a:gd name="T22" fmla="*/ 14 w 120"/>
              <a:gd name="T23" fmla="*/ 120 h 151"/>
              <a:gd name="T24" fmla="*/ 23 w 120"/>
              <a:gd name="T25" fmla="*/ 141 h 151"/>
              <a:gd name="T26" fmla="*/ 26 w 120"/>
              <a:gd name="T27" fmla="*/ 142 h 151"/>
              <a:gd name="T28" fmla="*/ 90 w 120"/>
              <a:gd name="T29" fmla="*/ 142 h 151"/>
              <a:gd name="T30" fmla="*/ 94 w 120"/>
              <a:gd name="T31" fmla="*/ 138 h 151"/>
              <a:gd name="T32" fmla="*/ 90 w 120"/>
              <a:gd name="T33" fmla="*/ 134 h 151"/>
              <a:gd name="T34" fmla="*/ 28 w 120"/>
              <a:gd name="T35" fmla="*/ 134 h 151"/>
              <a:gd name="T36" fmla="*/ 22 w 120"/>
              <a:gd name="T37" fmla="*/ 120 h 151"/>
              <a:gd name="T38" fmla="*/ 38 w 120"/>
              <a:gd name="T39" fmla="*/ 88 h 151"/>
              <a:gd name="T40" fmla="*/ 55 w 120"/>
              <a:gd name="T41" fmla="*/ 59 h 151"/>
              <a:gd name="T42" fmla="*/ 61 w 120"/>
              <a:gd name="T43" fmla="*/ 53 h 151"/>
              <a:gd name="T44" fmla="*/ 64 w 120"/>
              <a:gd name="T45" fmla="*/ 36 h 151"/>
              <a:gd name="T46" fmla="*/ 59 w 120"/>
              <a:gd name="T47" fmla="*/ 34 h 151"/>
              <a:gd name="T48" fmla="*/ 57 w 120"/>
              <a:gd name="T49" fmla="*/ 40 h 151"/>
              <a:gd name="T50" fmla="*/ 54 w 120"/>
              <a:gd name="T51" fmla="*/ 49 h 151"/>
              <a:gd name="T52" fmla="*/ 40 w 120"/>
              <a:gd name="T53" fmla="*/ 53 h 151"/>
              <a:gd name="T54" fmla="*/ 35 w 120"/>
              <a:gd name="T55" fmla="*/ 53 h 151"/>
              <a:gd name="T56" fmla="*/ 21 w 120"/>
              <a:gd name="T57" fmla="*/ 62 h 151"/>
              <a:gd name="T58" fmla="*/ 19 w 120"/>
              <a:gd name="T59" fmla="*/ 62 h 151"/>
              <a:gd name="T60" fmla="*/ 10 w 120"/>
              <a:gd name="T61" fmla="*/ 54 h 151"/>
              <a:gd name="T62" fmla="*/ 10 w 120"/>
              <a:gd name="T63" fmla="*/ 51 h 151"/>
              <a:gd name="T64" fmla="*/ 11 w 120"/>
              <a:gd name="T65" fmla="*/ 51 h 151"/>
              <a:gd name="T66" fmla="*/ 35 w 120"/>
              <a:gd name="T67" fmla="*/ 22 h 151"/>
              <a:gd name="T68" fmla="*/ 35 w 120"/>
              <a:gd name="T69" fmla="*/ 19 h 151"/>
              <a:gd name="T70" fmla="*/ 34 w 120"/>
              <a:gd name="T71" fmla="*/ 14 h 151"/>
              <a:gd name="T72" fmla="*/ 53 w 120"/>
              <a:gd name="T73" fmla="*/ 19 h 151"/>
              <a:gd name="T74" fmla="*/ 91 w 120"/>
              <a:gd name="T75" fmla="*/ 63 h 151"/>
              <a:gd name="T76" fmla="*/ 82 w 120"/>
              <a:gd name="T77" fmla="*/ 109 h 151"/>
              <a:gd name="T78" fmla="*/ 84 w 120"/>
              <a:gd name="T79" fmla="*/ 115 h 151"/>
              <a:gd name="T80" fmla="*/ 85 w 120"/>
              <a:gd name="T81" fmla="*/ 115 h 151"/>
              <a:gd name="T82" fmla="*/ 89 w 120"/>
              <a:gd name="T83" fmla="*/ 112 h 151"/>
              <a:gd name="T84" fmla="*/ 99 w 120"/>
              <a:gd name="T85" fmla="*/ 63 h 151"/>
              <a:gd name="T86" fmla="*/ 53 w 120"/>
              <a:gd name="T87" fmla="*/ 11 h 151"/>
              <a:gd name="T88" fmla="*/ 31 w 120"/>
              <a:gd name="T89" fmla="*/ 3 h 151"/>
              <a:gd name="T90" fmla="*/ 27 w 120"/>
              <a:gd name="T91" fmla="*/ 2 h 151"/>
              <a:gd name="T92" fmla="*/ 24 w 120"/>
              <a:gd name="T93" fmla="*/ 6 h 151"/>
              <a:gd name="T94" fmla="*/ 27 w 120"/>
              <a:gd name="T95" fmla="*/ 20 h 151"/>
              <a:gd name="T96" fmla="*/ 6 w 120"/>
              <a:gd name="T97" fmla="*/ 45 h 151"/>
              <a:gd name="T98" fmla="*/ 3 w 120"/>
              <a:gd name="T99" fmla="*/ 58 h 151"/>
              <a:gd name="T100" fmla="*/ 16 w 120"/>
              <a:gd name="T101" fmla="*/ 70 h 151"/>
              <a:gd name="T102" fmla="*/ 25 w 120"/>
              <a:gd name="T103" fmla="*/ 69 h 151"/>
              <a:gd name="T104" fmla="*/ 80 w 120"/>
              <a:gd name="T105" fmla="*/ 0 h 151"/>
              <a:gd name="T106" fmla="*/ 76 w 120"/>
              <a:gd name="T107" fmla="*/ 3 h 151"/>
              <a:gd name="T108" fmla="*/ 79 w 120"/>
              <a:gd name="T109" fmla="*/ 8 h 151"/>
              <a:gd name="T110" fmla="*/ 107 w 120"/>
              <a:gd name="T111" fmla="*/ 71 h 151"/>
              <a:gd name="T112" fmla="*/ 110 w 120"/>
              <a:gd name="T113" fmla="*/ 75 h 151"/>
              <a:gd name="T114" fmla="*/ 111 w 120"/>
              <a:gd name="T115" fmla="*/ 75 h 151"/>
              <a:gd name="T116" fmla="*/ 114 w 120"/>
              <a:gd name="T117" fmla="*/ 72 h 151"/>
              <a:gd name="T118" fmla="*/ 80 w 120"/>
              <a:gd name="T11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0" h="151">
                <a:moveTo>
                  <a:pt x="103" y="147"/>
                </a:moveTo>
                <a:cubicBezTo>
                  <a:pt x="103" y="150"/>
                  <a:pt x="101" y="151"/>
                  <a:pt x="99" y="151"/>
                </a:cubicBezTo>
                <a:cubicBezTo>
                  <a:pt x="17" y="151"/>
                  <a:pt x="17" y="151"/>
                  <a:pt x="17" y="151"/>
                </a:cubicBezTo>
                <a:cubicBezTo>
                  <a:pt x="15" y="151"/>
                  <a:pt x="13" y="150"/>
                  <a:pt x="13" y="147"/>
                </a:cubicBezTo>
                <a:cubicBezTo>
                  <a:pt x="13" y="145"/>
                  <a:pt x="15" y="143"/>
                  <a:pt x="17" y="14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1" y="143"/>
                  <a:pt x="103" y="145"/>
                  <a:pt x="103" y="147"/>
                </a:cubicBezTo>
                <a:close/>
                <a:moveTo>
                  <a:pt x="25" y="69"/>
                </a:moveTo>
                <a:cubicBezTo>
                  <a:pt x="30" y="66"/>
                  <a:pt x="35" y="63"/>
                  <a:pt x="38" y="61"/>
                </a:cubicBezTo>
                <a:cubicBezTo>
                  <a:pt x="41" y="62"/>
                  <a:pt x="44" y="62"/>
                  <a:pt x="47" y="62"/>
                </a:cubicBezTo>
                <a:cubicBezTo>
                  <a:pt x="46" y="68"/>
                  <a:pt x="43" y="72"/>
                  <a:pt x="32" y="82"/>
                </a:cubicBezTo>
                <a:cubicBezTo>
                  <a:pt x="21" y="93"/>
                  <a:pt x="14" y="107"/>
                  <a:pt x="14" y="120"/>
                </a:cubicBezTo>
                <a:cubicBezTo>
                  <a:pt x="14" y="128"/>
                  <a:pt x="17" y="136"/>
                  <a:pt x="23" y="141"/>
                </a:cubicBezTo>
                <a:cubicBezTo>
                  <a:pt x="24" y="142"/>
                  <a:pt x="25" y="142"/>
                  <a:pt x="26" y="142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2" y="142"/>
                  <a:pt x="94" y="140"/>
                  <a:pt x="94" y="138"/>
                </a:cubicBezTo>
                <a:cubicBezTo>
                  <a:pt x="94" y="136"/>
                  <a:pt x="92" y="134"/>
                  <a:pt x="90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4" y="130"/>
                  <a:pt x="22" y="125"/>
                  <a:pt x="22" y="120"/>
                </a:cubicBezTo>
                <a:cubicBezTo>
                  <a:pt x="22" y="109"/>
                  <a:pt x="28" y="97"/>
                  <a:pt x="38" y="88"/>
                </a:cubicBezTo>
                <a:cubicBezTo>
                  <a:pt x="51" y="75"/>
                  <a:pt x="55" y="69"/>
                  <a:pt x="55" y="59"/>
                </a:cubicBezTo>
                <a:cubicBezTo>
                  <a:pt x="58" y="57"/>
                  <a:pt x="60" y="56"/>
                  <a:pt x="61" y="53"/>
                </a:cubicBezTo>
                <a:cubicBezTo>
                  <a:pt x="65" y="47"/>
                  <a:pt x="66" y="41"/>
                  <a:pt x="64" y="36"/>
                </a:cubicBezTo>
                <a:cubicBezTo>
                  <a:pt x="63" y="34"/>
                  <a:pt x="61" y="33"/>
                  <a:pt x="59" y="34"/>
                </a:cubicBez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56" y="46"/>
                  <a:pt x="54" y="49"/>
                </a:cubicBezTo>
                <a:cubicBezTo>
                  <a:pt x="51" y="53"/>
                  <a:pt x="44" y="55"/>
                  <a:pt x="40" y="53"/>
                </a:cubicBezTo>
                <a:cubicBezTo>
                  <a:pt x="38" y="52"/>
                  <a:pt x="37" y="52"/>
                  <a:pt x="35" y="53"/>
                </a:cubicBezTo>
                <a:cubicBezTo>
                  <a:pt x="35" y="53"/>
                  <a:pt x="27" y="58"/>
                  <a:pt x="21" y="62"/>
                </a:cubicBezTo>
                <a:cubicBezTo>
                  <a:pt x="20" y="63"/>
                  <a:pt x="20" y="63"/>
                  <a:pt x="19" y="62"/>
                </a:cubicBezTo>
                <a:cubicBezTo>
                  <a:pt x="16" y="62"/>
                  <a:pt x="12" y="57"/>
                  <a:pt x="10" y="54"/>
                </a:cubicBezTo>
                <a:cubicBezTo>
                  <a:pt x="10" y="53"/>
                  <a:pt x="10" y="52"/>
                  <a:pt x="10" y="51"/>
                </a:cubicBezTo>
                <a:cubicBezTo>
                  <a:pt x="10" y="51"/>
                  <a:pt x="11" y="51"/>
                  <a:pt x="11" y="51"/>
                </a:cubicBezTo>
                <a:cubicBezTo>
                  <a:pt x="27" y="37"/>
                  <a:pt x="35" y="23"/>
                  <a:pt x="35" y="22"/>
                </a:cubicBezTo>
                <a:cubicBezTo>
                  <a:pt x="36" y="21"/>
                  <a:pt x="36" y="20"/>
                  <a:pt x="35" y="19"/>
                </a:cubicBezTo>
                <a:cubicBezTo>
                  <a:pt x="35" y="18"/>
                  <a:pt x="34" y="16"/>
                  <a:pt x="34" y="14"/>
                </a:cubicBezTo>
                <a:cubicBezTo>
                  <a:pt x="39" y="16"/>
                  <a:pt x="46" y="19"/>
                  <a:pt x="53" y="19"/>
                </a:cubicBezTo>
                <a:cubicBezTo>
                  <a:pt x="64" y="19"/>
                  <a:pt x="91" y="23"/>
                  <a:pt x="91" y="63"/>
                </a:cubicBezTo>
                <a:cubicBezTo>
                  <a:pt x="91" y="63"/>
                  <a:pt x="91" y="85"/>
                  <a:pt x="82" y="109"/>
                </a:cubicBezTo>
                <a:cubicBezTo>
                  <a:pt x="81" y="112"/>
                  <a:pt x="82" y="114"/>
                  <a:pt x="84" y="115"/>
                </a:cubicBezTo>
                <a:cubicBezTo>
                  <a:pt x="85" y="115"/>
                  <a:pt x="85" y="115"/>
                  <a:pt x="85" y="115"/>
                </a:cubicBezTo>
                <a:cubicBezTo>
                  <a:pt x="87" y="115"/>
                  <a:pt x="89" y="114"/>
                  <a:pt x="89" y="112"/>
                </a:cubicBezTo>
                <a:cubicBezTo>
                  <a:pt x="99" y="87"/>
                  <a:pt x="99" y="64"/>
                  <a:pt x="99" y="63"/>
                </a:cubicBezTo>
                <a:cubicBezTo>
                  <a:pt x="99" y="15"/>
                  <a:pt x="64" y="11"/>
                  <a:pt x="53" y="11"/>
                </a:cubicBezTo>
                <a:cubicBezTo>
                  <a:pt x="42" y="11"/>
                  <a:pt x="31" y="3"/>
                  <a:pt x="31" y="3"/>
                </a:cubicBezTo>
                <a:cubicBezTo>
                  <a:pt x="30" y="2"/>
                  <a:pt x="28" y="2"/>
                  <a:pt x="27" y="2"/>
                </a:cubicBezTo>
                <a:cubicBezTo>
                  <a:pt x="25" y="3"/>
                  <a:pt x="24" y="4"/>
                  <a:pt x="24" y="6"/>
                </a:cubicBezTo>
                <a:cubicBezTo>
                  <a:pt x="24" y="10"/>
                  <a:pt x="26" y="17"/>
                  <a:pt x="27" y="20"/>
                </a:cubicBezTo>
                <a:cubicBezTo>
                  <a:pt x="25" y="24"/>
                  <a:pt x="18" y="35"/>
                  <a:pt x="6" y="45"/>
                </a:cubicBezTo>
                <a:cubicBezTo>
                  <a:pt x="3" y="47"/>
                  <a:pt x="0" y="51"/>
                  <a:pt x="3" y="58"/>
                </a:cubicBezTo>
                <a:cubicBezTo>
                  <a:pt x="5" y="61"/>
                  <a:pt x="10" y="68"/>
                  <a:pt x="16" y="70"/>
                </a:cubicBezTo>
                <a:cubicBezTo>
                  <a:pt x="19" y="71"/>
                  <a:pt x="22" y="71"/>
                  <a:pt x="25" y="69"/>
                </a:cubicBezTo>
                <a:close/>
                <a:moveTo>
                  <a:pt x="80" y="0"/>
                </a:moveTo>
                <a:cubicBezTo>
                  <a:pt x="78" y="0"/>
                  <a:pt x="76" y="1"/>
                  <a:pt x="76" y="3"/>
                </a:cubicBezTo>
                <a:cubicBezTo>
                  <a:pt x="75" y="5"/>
                  <a:pt x="77" y="8"/>
                  <a:pt x="79" y="8"/>
                </a:cubicBezTo>
                <a:cubicBezTo>
                  <a:pt x="102" y="13"/>
                  <a:pt x="112" y="44"/>
                  <a:pt x="107" y="71"/>
                </a:cubicBezTo>
                <a:cubicBezTo>
                  <a:pt x="106" y="73"/>
                  <a:pt x="108" y="75"/>
                  <a:pt x="110" y="75"/>
                </a:cubicBezTo>
                <a:cubicBezTo>
                  <a:pt x="110" y="75"/>
                  <a:pt x="110" y="75"/>
                  <a:pt x="111" y="75"/>
                </a:cubicBezTo>
                <a:cubicBezTo>
                  <a:pt x="112" y="75"/>
                  <a:pt x="114" y="74"/>
                  <a:pt x="114" y="72"/>
                </a:cubicBezTo>
                <a:cubicBezTo>
                  <a:pt x="120" y="42"/>
                  <a:pt x="109" y="6"/>
                  <a:pt x="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5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419090" y="1859915"/>
            <a:ext cx="5905500" cy="189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计量模式采用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次数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容量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混合计量，免费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专业版按月建模次数限制，企业版按并发数与存储空间定价（基础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并发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+20GB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，扩展包按需购买）。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渠道分成包括直销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收入，应用商店抽成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，第三方代理商分成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15-25%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 rot="5400000" flipV="1">
            <a:off x="226695" y="235394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燕尾形 43"/>
          <p:cNvSpPr/>
          <p:nvPr/>
        </p:nvSpPr>
        <p:spPr>
          <a:xfrm rot="5400000" flipV="1">
            <a:off x="220980" y="332740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燕尾形 44"/>
          <p:cNvSpPr/>
          <p:nvPr/>
        </p:nvSpPr>
        <p:spPr>
          <a:xfrm rot="5400000" flipV="1">
            <a:off x="226695" y="522287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燕尾形 45"/>
          <p:cNvSpPr/>
          <p:nvPr/>
        </p:nvSpPr>
        <p:spPr>
          <a:xfrm rot="5400000" flipV="1">
            <a:off x="220980" y="427482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/>
      <p:bldP spid="10" grpId="0"/>
      <p:bldP spid="11" grpId="0"/>
      <p:bldP spid="68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8" name="Group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608070" y="1579245"/>
            <a:ext cx="7488555" cy="730250"/>
            <a:chOff x="3626991" y="505754"/>
            <a:chExt cx="7545376" cy="746106"/>
          </a:xfrm>
        </p:grpSpPr>
        <p:sp>
          <p:nvSpPr>
            <p:cNvPr id="50" name="Rectangle: Top Corners Rounded 4"/>
            <p:cNvSpPr/>
            <p:nvPr/>
          </p:nvSpPr>
          <p:spPr>
            <a:xfrm>
              <a:off x="3626991" y="505754"/>
              <a:ext cx="2502812" cy="746105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7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1" name="Rectangle: Top Corners Rounded 5"/>
            <p:cNvSpPr/>
            <p:nvPr/>
          </p:nvSpPr>
          <p:spPr>
            <a:xfrm>
              <a:off x="6139553" y="505754"/>
              <a:ext cx="2502812" cy="746106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68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2" name="Rectangle: Top Corners Rounded 6"/>
            <p:cNvSpPr/>
            <p:nvPr/>
          </p:nvSpPr>
          <p:spPr>
            <a:xfrm>
              <a:off x="8669555" y="505754"/>
              <a:ext cx="2502812" cy="746106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69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90" name="任意多边形: 形状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096010" y="1577975"/>
            <a:ext cx="10000615" cy="5085080"/>
          </a:xfrm>
          <a:custGeom>
            <a:avLst/>
            <a:gdLst>
              <a:gd name="connsiteX0" fmla="*/ 100014 w 10000343"/>
              <a:gd name="connsiteY0" fmla="*/ 0 h 4102100"/>
              <a:gd name="connsiteX1" fmla="*/ 2383872 w 10000343"/>
              <a:gd name="connsiteY1" fmla="*/ 0 h 4102100"/>
              <a:gd name="connsiteX2" fmla="*/ 2483886 w 10000343"/>
              <a:gd name="connsiteY2" fmla="*/ 100014 h 4102100"/>
              <a:gd name="connsiteX3" fmla="*/ 2483886 w 10000343"/>
              <a:gd name="connsiteY3" fmla="*/ 600071 h 4102100"/>
              <a:gd name="connsiteX4" fmla="*/ 10000343 w 10000343"/>
              <a:gd name="connsiteY4" fmla="*/ 600071 h 4102100"/>
              <a:gd name="connsiteX5" fmla="*/ 10000343 w 10000343"/>
              <a:gd name="connsiteY5" fmla="*/ 4039344 h 4102100"/>
              <a:gd name="connsiteX6" fmla="*/ 9937587 w 10000343"/>
              <a:gd name="connsiteY6" fmla="*/ 4102100 h 4102100"/>
              <a:gd name="connsiteX7" fmla="*/ 62756 w 10000343"/>
              <a:gd name="connsiteY7" fmla="*/ 4102100 h 4102100"/>
              <a:gd name="connsiteX8" fmla="*/ 0 w 10000343"/>
              <a:gd name="connsiteY8" fmla="*/ 4039344 h 4102100"/>
              <a:gd name="connsiteX9" fmla="*/ 0 w 10000343"/>
              <a:gd name="connsiteY9" fmla="*/ 600072 h 4102100"/>
              <a:gd name="connsiteX10" fmla="*/ 0 w 10000343"/>
              <a:gd name="connsiteY10" fmla="*/ 600071 h 4102100"/>
              <a:gd name="connsiteX11" fmla="*/ 0 w 10000343"/>
              <a:gd name="connsiteY11" fmla="*/ 100014 h 4102100"/>
              <a:gd name="connsiteX12" fmla="*/ 100014 w 10000343"/>
              <a:gd name="connsiteY12" fmla="*/ 0 h 410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343" h="4102100">
                <a:moveTo>
                  <a:pt x="100014" y="0"/>
                </a:moveTo>
                <a:lnTo>
                  <a:pt x="2383872" y="0"/>
                </a:lnTo>
                <a:cubicBezTo>
                  <a:pt x="2439108" y="0"/>
                  <a:pt x="2483886" y="44778"/>
                  <a:pt x="2483886" y="100014"/>
                </a:cubicBezTo>
                <a:lnTo>
                  <a:pt x="2483886" y="600071"/>
                </a:lnTo>
                <a:lnTo>
                  <a:pt x="10000343" y="600071"/>
                </a:lnTo>
                <a:lnTo>
                  <a:pt x="10000343" y="4039344"/>
                </a:lnTo>
                <a:cubicBezTo>
                  <a:pt x="10000343" y="4074003"/>
                  <a:pt x="9972246" y="4102100"/>
                  <a:pt x="9937587" y="4102100"/>
                </a:cubicBezTo>
                <a:lnTo>
                  <a:pt x="62756" y="4102100"/>
                </a:lnTo>
                <a:cubicBezTo>
                  <a:pt x="28097" y="4102100"/>
                  <a:pt x="0" y="4074003"/>
                  <a:pt x="0" y="4039344"/>
                </a:cubicBezTo>
                <a:lnTo>
                  <a:pt x="0" y="600072"/>
                </a:lnTo>
                <a:lnTo>
                  <a:pt x="0" y="600071"/>
                </a:lnTo>
                <a:lnTo>
                  <a:pt x="0" y="100014"/>
                </a:lnTo>
                <a:cubicBezTo>
                  <a:pt x="0" y="44778"/>
                  <a:pt x="44778" y="0"/>
                  <a:pt x="100014" y="0"/>
                </a:cubicBezTo>
                <a:close/>
              </a:path>
            </a:pathLst>
          </a:cu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54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733675" y="751840"/>
            <a:ext cx="6430010" cy="645160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单位经济与预算可行性</a:t>
            </a:r>
            <a:endParaRPr lang="zh-CN" altLang="en-US" sz="48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TextBox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301570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变动成本与毛利结构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46500" y="1772285"/>
            <a:ext cx="2345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CAC/LTV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假设与回收期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TextBox 1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06814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渠道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ROI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与敏感性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TextBox 1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846496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缓释策略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0" name="Group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75482" y="2567930"/>
            <a:ext cx="2969186" cy="1966619"/>
            <a:chOff x="1099179" y="4588338"/>
            <a:chExt cx="2969186" cy="1966619"/>
          </a:xfrm>
        </p:grpSpPr>
        <p:sp>
          <p:nvSpPr>
            <p:cNvPr id="61" name="Rectangle 9"/>
            <p:cNvSpPr/>
            <p:nvPr/>
          </p:nvSpPr>
          <p:spPr bwMode="auto">
            <a:xfrm>
              <a:off x="1099179" y="4588338"/>
              <a:ext cx="1826821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#1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变动成本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22"/>
            <p:cNvSpPr/>
            <p:nvPr/>
          </p:nvSpPr>
          <p:spPr>
            <a:xfrm>
              <a:off x="1113784" y="4913482"/>
              <a:ext cx="2954581" cy="164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云计算成本：每次建模需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GPU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处理约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90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秒（姿态估计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+NeRF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重建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45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秒），算力成本约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0.02-0.04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次。规模化后通过长期合约、边缘计算、算法优化，降至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0.02-0.03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Group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75280" y="4660900"/>
            <a:ext cx="2957830" cy="1214754"/>
            <a:chOff x="1099179" y="4175998"/>
            <a:chExt cx="2957756" cy="1760729"/>
          </a:xfrm>
        </p:grpSpPr>
        <p:sp>
          <p:nvSpPr>
            <p:cNvPr id="64" name="Rectangle 9"/>
            <p:cNvSpPr/>
            <p:nvPr/>
          </p:nvSpPr>
          <p:spPr bwMode="auto">
            <a:xfrm>
              <a:off x="1099179" y="4175998"/>
              <a:ext cx="1826821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毛利结构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Rectangle 25"/>
            <p:cNvSpPr/>
            <p:nvPr/>
          </p:nvSpPr>
          <p:spPr>
            <a:xfrm>
              <a:off x="1102354" y="4801871"/>
              <a:ext cx="2954581" cy="113485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专业版（月费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29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元，日均使用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次）成本约：可变成本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0.75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运营成本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营销摊销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=8.75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元整体加权毛利率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55-60%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，支撑可持续发展。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Group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7413572" y="2530465"/>
            <a:ext cx="3415030" cy="1966595"/>
            <a:chOff x="1099179" y="4588338"/>
            <a:chExt cx="3415030" cy="1966595"/>
          </a:xfrm>
        </p:grpSpPr>
        <p:sp>
          <p:nvSpPr>
            <p:cNvPr id="67" name="Rectangle 9"/>
            <p:cNvSpPr/>
            <p:nvPr/>
          </p:nvSpPr>
          <p:spPr bwMode="auto">
            <a:xfrm>
              <a:off x="1099179" y="4588338"/>
              <a:ext cx="2383155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CAC分层与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LTV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建模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Rectangle 28"/>
            <p:cNvSpPr/>
            <p:nvPr/>
          </p:nvSpPr>
          <p:spPr>
            <a:xfrm>
              <a:off x="1099179" y="4913458"/>
              <a:ext cx="3415030" cy="164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应用商店自然流量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5-10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元，信息流广告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20-40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KOL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合作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15-30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元，社区裂变约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元，综合加权平均：内测期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20-30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元，公测期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30-50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元，规模化期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40-70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Group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7353300" y="4552315"/>
            <a:ext cx="3584575" cy="1851025"/>
            <a:chOff x="1098626" y="3911409"/>
            <a:chExt cx="3123335" cy="1851077"/>
          </a:xfrm>
        </p:grpSpPr>
        <p:sp>
          <p:nvSpPr>
            <p:cNvPr id="70" name="Rectangle 9"/>
            <p:cNvSpPr/>
            <p:nvPr/>
          </p:nvSpPr>
          <p:spPr bwMode="auto">
            <a:xfrm>
              <a:off x="1099179" y="3911409"/>
              <a:ext cx="224155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</a:t>
              </a: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LTV/CAC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比值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1" name="Rectangle 31"/>
            <p:cNvSpPr/>
            <p:nvPr/>
          </p:nvSpPr>
          <p:spPr>
            <a:xfrm>
              <a:off x="1098626" y="4379417"/>
              <a:ext cx="3123335" cy="1383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内测期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80/30=2.7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，公测期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80/50=1.6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，规模化期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80/70=1.1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回收期：假设月均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ARPU 12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元，扣除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30%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成本后月毛利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8.4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CAC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回收期约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50/8.4≈6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个月。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Group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6361938" y="5100821"/>
            <a:ext cx="758190" cy="758190"/>
            <a:chOff x="1213485" y="4792408"/>
            <a:chExt cx="758190" cy="758190"/>
          </a:xfrm>
        </p:grpSpPr>
        <p:sp>
          <p:nvSpPr>
            <p:cNvPr id="73" name="Oval 33"/>
            <p:cNvSpPr/>
            <p:nvPr/>
          </p:nvSpPr>
          <p:spPr>
            <a:xfrm>
              <a:off x="1213485" y="4792408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74" name="Group 34"/>
            <p:cNvGrpSpPr/>
            <p:nvPr/>
          </p:nvGrpSpPr>
          <p:grpSpPr>
            <a:xfrm>
              <a:off x="1475692" y="5001114"/>
              <a:ext cx="233776" cy="340778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75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6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7" name="Group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6361303" y="2929052"/>
            <a:ext cx="758190" cy="758190"/>
            <a:chOff x="1213485" y="3630740"/>
            <a:chExt cx="758190" cy="758190"/>
          </a:xfrm>
        </p:grpSpPr>
        <p:sp>
          <p:nvSpPr>
            <p:cNvPr id="78" name="Oval 38"/>
            <p:cNvSpPr/>
            <p:nvPr/>
          </p:nvSpPr>
          <p:spPr>
            <a:xfrm>
              <a:off x="1213485" y="3630740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79" name="Group 39"/>
            <p:cNvGrpSpPr/>
            <p:nvPr/>
          </p:nvGrpSpPr>
          <p:grpSpPr>
            <a:xfrm>
              <a:off x="1464934" y="3839446"/>
              <a:ext cx="255292" cy="34077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80" name="AutoShape 115"/>
              <p:cNvSpPr/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1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898143" y="2971597"/>
            <a:ext cx="758190" cy="758190"/>
            <a:chOff x="1213485" y="1306316"/>
            <a:chExt cx="758190" cy="758190"/>
          </a:xfrm>
        </p:grpSpPr>
        <p:sp>
          <p:nvSpPr>
            <p:cNvPr id="83" name="Oval 43"/>
            <p:cNvSpPr/>
            <p:nvPr/>
          </p:nvSpPr>
          <p:spPr>
            <a:xfrm>
              <a:off x="1213485" y="1306316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4" name="AutoShape 117"/>
            <p:cNvSpPr/>
            <p:nvPr/>
          </p:nvSpPr>
          <p:spPr bwMode="auto">
            <a:xfrm>
              <a:off x="1422482" y="1557765"/>
              <a:ext cx="340196" cy="255292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85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898143" y="5111616"/>
            <a:ext cx="758190" cy="758190"/>
            <a:chOff x="1213485" y="2469071"/>
            <a:chExt cx="758190" cy="758190"/>
          </a:xfrm>
        </p:grpSpPr>
        <p:sp>
          <p:nvSpPr>
            <p:cNvPr id="86" name="Oval 46"/>
            <p:cNvSpPr/>
            <p:nvPr/>
          </p:nvSpPr>
          <p:spPr>
            <a:xfrm>
              <a:off x="1213485" y="2469071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87" name="Group 47"/>
            <p:cNvGrpSpPr/>
            <p:nvPr/>
          </p:nvGrpSpPr>
          <p:grpSpPr>
            <a:xfrm>
              <a:off x="1422482" y="2720520"/>
              <a:ext cx="340196" cy="255292"/>
              <a:chOff x="712110" y="4037334"/>
              <a:chExt cx="464344" cy="348456"/>
            </a:xfrm>
            <a:solidFill>
              <a:schemeClr val="bg1"/>
            </a:solidFill>
          </p:grpSpPr>
          <p:sp>
            <p:nvSpPr>
              <p:cNvPr id="88" name="AutoShape 118"/>
              <p:cNvSpPr/>
              <p:nvPr/>
            </p:nvSpPr>
            <p:spPr bwMode="auto">
              <a:xfrm>
                <a:off x="712110" y="4037334"/>
                <a:ext cx="464344" cy="348456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9" name="AutoShape 119"/>
              <p:cNvSpPr/>
              <p:nvPr/>
            </p:nvSpPr>
            <p:spPr bwMode="auto">
              <a:xfrm>
                <a:off x="1001829" y="4167509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07" y="-418646"/>
            <a:ext cx="8422105" cy="6858000"/>
          </a:xfrm>
          <a:prstGeom prst="rect">
            <a:avLst/>
          </a:prstGeom>
        </p:spPr>
      </p:pic>
      <p:sp>
        <p:nvSpPr>
          <p:cNvPr id="6" name="Rectangle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2"/>
            </p:custDataLst>
          </p:nvPr>
        </p:nvSpPr>
        <p:spPr>
          <a:xfrm>
            <a:off x="419020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6725315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Rectangle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926043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574458" y="846673"/>
            <a:ext cx="6553200" cy="754888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114300" dist="609600" dir="2400000" sx="102000" sy="102000" algn="ctr" rotWithShape="0">
                    <a:schemeClr val="bg1">
                      <a:alpha val="40000"/>
                    </a:schemeClr>
                  </a:outerShdw>
                </a:effectLst>
                <a:cs typeface="+mn-ea"/>
                <a:sym typeface="+mn-lt"/>
              </a:rPr>
              <a:t>风险与缓释</a:t>
            </a:r>
            <a:endParaRPr lang="zh-CN" altLang="en-US" sz="6000" b="1" dirty="0">
              <a:solidFill>
                <a:schemeClr val="bg1"/>
              </a:solidFill>
              <a:effectLst>
                <a:outerShdw blurRad="114300" dist="609600" dir="2400000" sx="102000" sy="102000" algn="ctr" rotWithShape="0">
                  <a:schemeClr val="bg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3856990" y="1673860"/>
            <a:ext cx="2480310" cy="65722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cs typeface="+mn-ea"/>
                <a:sym typeface="+mn-lt"/>
              </a:rPr>
              <a:t>主要风险识别</a:t>
            </a:r>
            <a:endParaRPr lang="zh-CN" altLang="en-US" sz="2800" b="1" dirty="0">
              <a:cs typeface="+mn-ea"/>
              <a:sym typeface="+mn-lt"/>
            </a:endParaRPr>
          </a:p>
        </p:txBody>
      </p:sp>
      <p:grpSp>
        <p:nvGrpSpPr>
          <p:cNvPr id="28" name="Group 2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2002" y="846233"/>
            <a:ext cx="2740025" cy="5169535"/>
            <a:chOff x="5520806" y="1256769"/>
            <a:chExt cx="2740025" cy="5169535"/>
          </a:xfrm>
        </p:grpSpPr>
        <p:sp>
          <p:nvSpPr>
            <p:cNvPr id="29" name="Rectangle 28"/>
            <p:cNvSpPr/>
            <p:nvPr/>
          </p:nvSpPr>
          <p:spPr>
            <a:xfrm>
              <a:off x="5520806" y="1941934"/>
              <a:ext cx="2740025" cy="4484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建立渠道替代矩阵：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抖音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快手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小红书，应用商店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端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小程序，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KOL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品牌自播。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边缘推理降本：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当用户规模达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5,000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后，评估自建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GPU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集群可行性，投入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资金采购二手显卡（如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RTX 3080/4090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），单次处理成本从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0.05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元降至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0.02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18-24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个月回本。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价格弹性：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建立动态定价机制，当成本上涨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20%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以上时，上调会员价格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5-8%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（基础版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9.9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10.5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元，专业版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29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元）。保留低价入门套餐（如每日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4.9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次）维持增长势头。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 Placeholder 2"/>
            <p:cNvSpPr txBox="1"/>
            <p:nvPr/>
          </p:nvSpPr>
          <p:spPr>
            <a:xfrm>
              <a:off x="5520806" y="1256769"/>
              <a:ext cx="2480202" cy="657429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800" b="1" dirty="0">
                  <a:cs typeface="+mn-ea"/>
                  <a:sym typeface="+mn-lt"/>
                </a:rPr>
                <a:t>备案策略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5"/>
            </p:custDataLst>
          </p:nvPr>
        </p:nvGrpSpPr>
        <p:grpSpPr>
          <a:xfrm>
            <a:off x="4287723" y="2840376"/>
            <a:ext cx="2228034" cy="2053605"/>
            <a:chOff x="1064255" y="4530282"/>
            <a:chExt cx="2228034" cy="2053605"/>
          </a:xfrm>
        </p:grpSpPr>
        <p:sp>
          <p:nvSpPr>
            <p:cNvPr id="47" name="Rectangle 9"/>
            <p:cNvSpPr/>
            <p:nvPr>
              <p:custDataLst>
                <p:tags r:id="rId6"/>
              </p:custDataLst>
            </p:nvPr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渠道成本通胀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Rectangle 47"/>
            <p:cNvSpPr/>
            <p:nvPr>
              <p:custDataLst>
                <p:tags r:id="rId7"/>
              </p:custDataLst>
            </p:nvPr>
          </p:nvSpPr>
          <p:spPr>
            <a:xfrm>
              <a:off x="1064255" y="5017977"/>
              <a:ext cx="2228034" cy="1565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信息流广告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CPC/CPM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持续上涨（年均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8-15%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），导致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CAC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失控。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Group 4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8"/>
            </p:custDataLst>
          </p:nvPr>
        </p:nvGrpSpPr>
        <p:grpSpPr>
          <a:xfrm>
            <a:off x="6724410" y="2840376"/>
            <a:ext cx="2277565" cy="1675145"/>
            <a:chOff x="1098544" y="4455352"/>
            <a:chExt cx="2277565" cy="1675145"/>
          </a:xfrm>
        </p:grpSpPr>
        <p:sp>
          <p:nvSpPr>
            <p:cNvPr id="50" name="Rectangle 9"/>
            <p:cNvSpPr/>
            <p:nvPr>
              <p:custDataLst>
                <p:tags r:id="rId9"/>
              </p:custDataLst>
            </p:nvPr>
          </p:nvSpPr>
          <p:spPr bwMode="auto">
            <a:xfrm>
              <a:off x="1098544" y="445535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投放政策收紧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Rectangle 50"/>
            <p:cNvSpPr/>
            <p:nvPr>
              <p:custDataLst>
                <p:tags r:id="rId10"/>
              </p:custDataLst>
            </p:nvPr>
          </p:nvSpPr>
          <p:spPr>
            <a:xfrm>
              <a:off x="1148075" y="5154502"/>
              <a:ext cx="2228034" cy="97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平台加强广告审核，部分行业受限。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2" name="Group 5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11"/>
            </p:custDataLst>
          </p:nvPr>
        </p:nvGrpSpPr>
        <p:grpSpPr>
          <a:xfrm>
            <a:off x="9293817" y="2840376"/>
            <a:ext cx="2228034" cy="1675145"/>
            <a:chOff x="1066795" y="4530282"/>
            <a:chExt cx="2228034" cy="1675145"/>
          </a:xfrm>
        </p:grpSpPr>
        <p:sp>
          <p:nvSpPr>
            <p:cNvPr id="53" name="Rectangle 9"/>
            <p:cNvSpPr/>
            <p:nvPr>
              <p:custDataLst>
                <p:tags r:id="rId12"/>
              </p:custDataLst>
            </p:nvPr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算力成本波动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Rectangle 53"/>
            <p:cNvSpPr/>
            <p:nvPr>
              <p:custDataLst>
                <p:tags r:id="rId13"/>
              </p:custDataLst>
            </p:nvPr>
          </p:nvSpPr>
          <p:spPr>
            <a:xfrm>
              <a:off x="1066795" y="5229432"/>
              <a:ext cx="2228034" cy="97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GPU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价格上涨或供应紧张。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5"/>
            <a:ext cx="12191999" cy="6858000"/>
          </a:xfrm>
          <a:prstGeom prst="rect">
            <a:avLst/>
          </a:prstGeom>
        </p:spPr>
      </p:pic>
      <p:sp>
        <p:nvSpPr>
          <p:cNvPr id="44" name="矩形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196230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477308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5"/>
            </p:custDataLst>
          </p:nvPr>
        </p:nvSpPr>
        <p:spPr>
          <a:xfrm>
            <a:off x="758386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07988" y="1147666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6"/>
            </p:custDataLst>
          </p:nvPr>
        </p:nvSpPr>
        <p:spPr>
          <a:xfrm>
            <a:off x="1962301" y="4030348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ONE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7"/>
            </p:custDataLst>
          </p:nvPr>
        </p:nvSpPr>
        <p:spPr>
          <a:xfrm>
            <a:off x="201492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市场调查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8"/>
            </p:custDataLst>
          </p:nvPr>
        </p:nvSpPr>
        <p:spPr>
          <a:xfrm>
            <a:off x="5058623" y="4082387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TWO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4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9"/>
            </p:custDataLst>
          </p:nvPr>
        </p:nvSpPr>
        <p:spPr>
          <a:xfrm>
            <a:off x="7720047" y="4067519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THREE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24" name="图片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93" y="1611736"/>
            <a:ext cx="2665396" cy="2665396"/>
          </a:xfrm>
          <a:prstGeom prst="rect">
            <a:avLst/>
          </a:prstGeom>
        </p:spPr>
      </p:pic>
      <p:pic>
        <p:nvPicPr>
          <p:cNvPr id="26" name="图片 2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6" y="2200632"/>
            <a:ext cx="1573078" cy="1573078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30" y="1910905"/>
            <a:ext cx="2290011" cy="229001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6"/>
            </p:custDataLst>
          </p:nvPr>
        </p:nvSpPr>
        <p:spPr>
          <a:xfrm>
            <a:off x="492068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应用介绍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7"/>
            </p:custDataLst>
          </p:nvPr>
        </p:nvSpPr>
        <p:spPr>
          <a:xfrm>
            <a:off x="7826375" y="4473575"/>
            <a:ext cx="2216785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营销可行性分析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640144" y="210075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THANK  YOU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/>
          <a:stretch>
            <a:fillRect/>
          </a:stretch>
        </p:blipFill>
        <p:spPr>
          <a:xfrm rot="5400000">
            <a:off x="220457" y="-220457"/>
            <a:ext cx="6858001" cy="729891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7" name="文本框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96546" y="2135878"/>
            <a:ext cx="101323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ONE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rot="16200000">
            <a:off x="10239645" y="3290499"/>
            <a:ext cx="346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http://www.pptstore.net/author/heijialuo/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市场调查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080407" y="640596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3311525"/>
            <a:ext cx="7093585" cy="296227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339965" y="3566160"/>
            <a:ext cx="472503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扫描核心市场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年全球规模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42.8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75.1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年复合增长率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CAGR 10.1%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03465" y="2734945"/>
            <a:ext cx="4725035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计量应用市场（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扫描是核心技术之一）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103.5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年将达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195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9.2%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应用场景：工业质量控制、汽车、航空、医疗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6965" y="2623185"/>
            <a:ext cx="4725035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数字资产市场（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扫描是内容生产工具）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261.4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605.8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13.1%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应用：游戏、影视、电商、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945505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第一，电商卖家群体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痛点是什么？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有赞、微盟的调研数据显示：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82%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的卖家愿意为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SaaS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工具付费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但现有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设备成本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5-10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万，只有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的卖家在用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市场空白：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97%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的需求未被满足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37410"/>
            <a:ext cx="4688840" cy="4304665"/>
          </a:xfrm>
          <a:prstGeom prst="rect">
            <a:avLst/>
          </a:prstGeom>
        </p:spPr>
      </p:pic>
      <p:sp>
        <p:nvSpPr>
          <p:cNvPr id="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76010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第二，内容创作者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——2,000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市场验证：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卡思数据报告：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内容的平均曝光量是平面内容的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倍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剪映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Pro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等创作工具的付费率已达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70%+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需求真实存在，就差一个好工具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76010" y="2581910"/>
            <a:ext cx="5796280" cy="34150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第三，摄影爱好者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——1.58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对比验证：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小红书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#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手机摄影话题：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180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亿次浏览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等全景相机年销量：约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万台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渗透率不到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，长尾市场空间巨大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18885" y="3197860"/>
            <a:ext cx="5796280" cy="17532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第四，专业用户（建筑师、设计师等）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——660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9" grpId="0"/>
      <p:bldP spid="9" grpId="1"/>
      <p:bldP spid="10" grpId="0"/>
      <p:bldP spid="10" grpId="1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945505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年：移动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扫描渗透率仅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2.3%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为什么这么低？因为技术门槛高、设备贵、操作复杂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年：预计提升至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5.8%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关键驱动：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头显出货量增长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39.2%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IDC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数据）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硬件普及倒逼内容工具需求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946275"/>
            <a:ext cx="5067300" cy="4686300"/>
          </a:xfrm>
          <a:prstGeom prst="rect">
            <a:avLst/>
          </a:prstGeom>
        </p:spPr>
      </p:pic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096000" y="1678940"/>
            <a:ext cx="5796280" cy="50774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2026-2027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年：进入快速增长期，渗透率达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11.2% </a:t>
            </a: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18.5%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类比：短视频剪辑工具（剪映）的增长曲线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从专业工具到大众工具的转折点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年：渗透率达到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48.2%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对标：现在的短视频渗透率（约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将成为内容创作的标配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3045460"/>
            <a:ext cx="6750685" cy="2693670"/>
          </a:xfrm>
          <a:prstGeom prst="rect">
            <a:avLst/>
          </a:prstGeom>
        </p:spPr>
      </p:pic>
      <p:sp>
        <p:nvSpPr>
          <p:cNvPr id="7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19620" y="2520315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红色点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扫描设备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市场现状：工业级工具，电商卖家用不起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62495" y="2631440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橙色点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全景相机（如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一次性投入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5,500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痛点：操作复杂、学习成本高、使用频次低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05370" y="3107690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灰色点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免费手机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App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零成本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45%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（下载量大）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问题：精度差、不适合商业场景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7" grpId="2"/>
      <p:bldP spid="8" grpId="2"/>
      <p:bldP spid="8" grpId="3"/>
      <p:bldP spid="9" grpId="2"/>
      <p:bldP spid="9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" y="3094990"/>
            <a:ext cx="6281420" cy="2602865"/>
          </a:xfrm>
          <a:prstGeom prst="rect">
            <a:avLst/>
          </a:prstGeom>
        </p:spPr>
      </p:pic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80810" y="2296795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平面图片无法展示立体效果，退货率高达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扫描设备成本太高（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8-10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万），投入产出比不划算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拍摄周期长，影响上新速度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竞争对手开始用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展示，自己落后了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181350"/>
            <a:ext cx="6052820" cy="2551430"/>
          </a:xfrm>
          <a:prstGeom prst="rect">
            <a:avLst/>
          </a:prstGeom>
        </p:spPr>
      </p:pic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80810" y="2134870"/>
            <a:ext cx="5576570" cy="45231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平面视频同质化严重，播放量下滑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不懂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建模，请专业团队成本太高（单次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3,000-5,000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元）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尝试过免费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App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，但模型质量差，无法用于商业作品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需要快速产出内容（每周至少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2-3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条视频）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" y="3356610"/>
            <a:ext cx="5880100" cy="2341245"/>
          </a:xfrm>
          <a:prstGeom prst="rect">
            <a:avLst/>
          </a:prstGeom>
        </p:spPr>
      </p:pic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15430" y="2040890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平面照片无法还原现场氛围感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全景相机（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）太贵（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3,000-5,000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元），而且携带不便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想尝试新技术，但不知道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拍摄是否适合自己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担心学习成本高，最后闲置浪费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3250565"/>
            <a:ext cx="6278880" cy="2447290"/>
          </a:xfrm>
          <a:prstGeom prst="rect">
            <a:avLst/>
          </a:prstGeom>
        </p:spPr>
      </p:pic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15430" y="2231390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传统测量方式效率低（单个房间需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1-2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小时）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专业激光扫描仪太贵（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10-20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万），且携带不便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客户难以理解平面图纸，沟通成本高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数据格式兼容性差，需要多次转换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2"/>
      <p:bldP spid="5" grpId="2"/>
      <p:bldP spid="5" grpId="3"/>
      <p:bldP spid="8" grpId="2"/>
      <p:bldP spid="8" grpId="3"/>
      <p:bldP spid="10" grpId="3"/>
    </p:bldLst>
  </p:timing>
</p:sld>
</file>

<file path=ppt/tags/tag1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0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3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4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5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6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7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8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9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20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3.xml><?xml version="1.0" encoding="utf-8"?>
<p:tagLst xmlns:p="http://schemas.openxmlformats.org/presentationml/2006/main">
  <p:tag name="KSO_WM_DIAGRAM_VIRTUALLY_FRAME" val="{&quot;height&quot;:388.1822047244095,&quot;left&quot;:43.21267716535433,&quot;top&quot;:76.56834645669292,&quot;width&quot;:520.98}"/>
</p:tagLst>
</file>

<file path=ppt/tags/tag24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5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6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7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8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9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30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1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2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3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4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5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4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5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6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7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8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9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EDFE"/>
      </a:accent1>
      <a:accent2>
        <a:srgbClr val="A7C4FB"/>
      </a:accent2>
      <a:accent3>
        <a:srgbClr val="94EEDC"/>
      </a:accent3>
      <a:accent4>
        <a:srgbClr val="DFC7F7"/>
      </a:accent4>
      <a:accent5>
        <a:srgbClr val="FCA0A6"/>
      </a:accent5>
      <a:accent6>
        <a:srgbClr val="FED1F2"/>
      </a:accent6>
      <a:hlink>
        <a:srgbClr val="C3FCCF"/>
      </a:hlink>
      <a:folHlink>
        <a:srgbClr val="FFD0C6"/>
      </a:folHlink>
    </a:clrScheme>
    <a:fontScheme name="stgfth4x">
      <a:majorFont>
        <a:latin typeface="Verdana"/>
        <a:ea typeface="新宋体"/>
        <a:cs typeface=""/>
      </a:majorFont>
      <a:minorFont>
        <a:latin typeface="Verdana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1EDFE"/>
    </a:accent1>
    <a:accent2>
      <a:srgbClr val="A7C4FB"/>
    </a:accent2>
    <a:accent3>
      <a:srgbClr val="94EEDC"/>
    </a:accent3>
    <a:accent4>
      <a:srgbClr val="DFC7F7"/>
    </a:accent4>
    <a:accent5>
      <a:srgbClr val="FCA0A6"/>
    </a:accent5>
    <a:accent6>
      <a:srgbClr val="FED1F2"/>
    </a:accent6>
    <a:hlink>
      <a:srgbClr val="C3FCCF"/>
    </a:hlink>
    <a:folHlink>
      <a:srgbClr val="FFD0C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13037</Words>
  <Application>WPS 演示</Application>
  <PresentationFormat>宽屏</PresentationFormat>
  <Paragraphs>463</Paragraphs>
  <Slides>30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5" baseType="lpstr">
      <vt:lpstr>Arial</vt:lpstr>
      <vt:lpstr>宋体</vt:lpstr>
      <vt:lpstr>Wingdings</vt:lpstr>
      <vt:lpstr>思源黑体 Bold</vt:lpstr>
      <vt:lpstr>黑体</vt:lpstr>
      <vt:lpstr>Segoe UI</vt:lpstr>
      <vt:lpstr>Liberation Sans</vt:lpstr>
      <vt:lpstr>思源黑体 CN Bold</vt:lpstr>
      <vt:lpstr>Cambria Math</vt:lpstr>
      <vt:lpstr>华文中宋</vt:lpstr>
      <vt:lpstr>Montserrat</vt:lpstr>
      <vt:lpstr>NumberOnly</vt:lpstr>
      <vt:lpstr>Lato</vt:lpstr>
      <vt:lpstr>Verdana</vt:lpstr>
      <vt:lpstr>新宋体</vt:lpstr>
      <vt:lpstr>微软雅黑</vt:lpstr>
      <vt:lpstr>Arial Unicode MS</vt:lpstr>
      <vt:lpstr>等线</vt:lpstr>
      <vt:lpstr>Open Sans</vt:lpstr>
      <vt:lpstr>Segoe Print</vt:lpstr>
      <vt:lpstr>思源黑体 CN Normal</vt:lpstr>
      <vt:lpstr>Open Sans Light</vt:lpstr>
      <vt:lpstr>Times New Roman</vt:lpstr>
      <vt:lpstr>Yu Gothic UI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pyx</dc:creator>
  <dc:description>©PPTSTORE 版权所有</dc:description>
  <cp:lastModifiedBy>Rita</cp:lastModifiedBy>
  <cp:revision>106</cp:revision>
  <dcterms:created xsi:type="dcterms:W3CDTF">2022-01-05T13:04:00Z</dcterms:created>
  <dcterms:modified xsi:type="dcterms:W3CDTF">2025-10-29T01:56:50Z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C985076057F94A1B9FBF422A56D6B700_13</vt:lpwstr>
  </property>
  <property fmtid="{D5CDD505-2E9C-101B-9397-08002B2CF9AE}" pid="3" name="KSOProductBuildVer">
    <vt:lpwstr>2052-12.1.0.22529</vt:lpwstr>
  </property>
</Properties>
</file>